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9" r:id="rId3"/>
    <p:sldId id="270" r:id="rId4"/>
    <p:sldId id="258" r:id="rId5"/>
    <p:sldId id="260" r:id="rId6"/>
    <p:sldId id="261" r:id="rId7"/>
    <p:sldId id="266" r:id="rId8"/>
  </p:sldIdLst>
  <p:sldSz cx="12192000" cy="685800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38" userDrawn="1">
          <p15:clr>
            <a:srgbClr val="A4A3A4"/>
          </p15:clr>
        </p15:guide>
        <p15:guide id="2" orient="horz" pos="2226" userDrawn="1">
          <p15:clr>
            <a:srgbClr val="A4A3A4"/>
          </p15:clr>
        </p15:guide>
        <p15:guide id="3" pos="37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CC"/>
    <a:srgbClr val="00ADEF"/>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6" d="100"/>
          <a:sy n="86" d="100"/>
        </p:scale>
        <p:origin x="-666" y="-90"/>
      </p:cViewPr>
      <p:guideLst>
        <p:guide orient="horz" pos="2238"/>
        <p:guide orient="horz" pos="2226"/>
        <p:guide pos="376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Foglio_di_lavoro_di_Microsoft_Office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it-IT"/>
  <c:clrMapOvr bg1="lt1" tx1="dk1" bg2="lt2" tx2="dk2" accent1="accent1" accent2="accent2" accent3="accent3" accent4="accent4" accent5="accent5" accent6="accent6" hlink="hlink" folHlink="folHlink"/>
  <c:chart>
    <c:plotArea>
      <c:layout>
        <c:manualLayout>
          <c:layoutTarget val="inner"/>
          <c:xMode val="edge"/>
          <c:yMode val="edge"/>
          <c:x val="0.15648445873526265"/>
          <c:y val="4.4742729306487712E-2"/>
          <c:w val="0.84351554126473738"/>
          <c:h val="0.90156599552572692"/>
        </c:manualLayout>
      </c:layout>
      <c:barChart>
        <c:barDir val="col"/>
        <c:grouping val="clustered"/>
        <c:ser>
          <c:idx val="1"/>
          <c:order val="0"/>
          <c:tx>
            <c:strRef>
              <c:f>'11. Presi Carico - Genere'!$A$27</c:f>
              <c:strCache>
                <c:ptCount val="1"/>
                <c:pt idx="0">
                  <c:v>Registered Neet (net of cancellations)</c:v>
                </c:pt>
              </c:strCache>
            </c:strRef>
          </c:tx>
          <c:spPr>
            <a:solidFill>
              <a:schemeClr val="tx2">
                <a:lumMod val="20000"/>
                <a:lumOff val="80000"/>
              </a:schemeClr>
            </a:solidFill>
            <a:effectLst>
              <a:outerShdw blurRad="50800" dist="38100" dir="2700000" algn="tl" rotWithShape="0">
                <a:prstClr val="black">
                  <a:alpha val="40000"/>
                </a:prstClr>
              </a:outerShdw>
            </a:effectLst>
          </c:spPr>
          <c:dLbls>
            <c:spPr>
              <a:noFill/>
              <a:ln>
                <a:noFill/>
              </a:ln>
              <a:effectLst/>
            </c:spPr>
            <c:txPr>
              <a:bodyPr/>
              <a:lstStyle/>
              <a:p>
                <a:pPr>
                  <a:defRPr sz="1000">
                    <a:solidFill>
                      <a:schemeClr val="tx1">
                        <a:lumMod val="65000"/>
                        <a:lumOff val="35000"/>
                      </a:schemeClr>
                    </a:solidFill>
                    <a:latin typeface="Titillium light"/>
                  </a:defRPr>
                </a:pPr>
                <a:endParaRPr lang="it-IT"/>
              </a:p>
            </c:txPr>
            <c:showVal val="1"/>
            <c:extLst>
              <c:ext xmlns:c15="http://schemas.microsoft.com/office/drawing/2012/chart" uri="{CE6537A1-D6FC-4f65-9D91-7224C49458BB}">
                <c15:showLeaderLines val="0"/>
              </c:ext>
            </c:extLst>
          </c:dLbls>
          <c:val>
            <c:numRef>
              <c:f>'11. Presi Carico - Genere'!$F$27</c:f>
              <c:numCache>
                <c:formatCode>#,###</c:formatCode>
                <c:ptCount val="1"/>
                <c:pt idx="0">
                  <c:v>903075</c:v>
                </c:pt>
              </c:numCache>
            </c:numRef>
          </c:val>
        </c:ser>
        <c:ser>
          <c:idx val="2"/>
          <c:order val="1"/>
          <c:tx>
            <c:strRef>
              <c:f>'11. Presi Carico - Genere'!$A$28</c:f>
              <c:strCache>
                <c:ptCount val="1"/>
                <c:pt idx="0">
                  <c:v>Neet taken in charge with profiling </c:v>
                </c:pt>
              </c:strCache>
            </c:strRef>
          </c:tx>
          <c:spPr>
            <a:solidFill>
              <a:schemeClr val="accent1">
                <a:lumMod val="60000"/>
                <a:lumOff val="40000"/>
              </a:schemeClr>
            </a:solidFill>
            <a:effectLst>
              <a:outerShdw blurRad="50800" dist="38100" dir="2700000" algn="tl" rotWithShape="0">
                <a:prstClr val="black">
                  <a:alpha val="40000"/>
                </a:prstClr>
              </a:outerShdw>
            </a:effectLst>
          </c:spPr>
          <c:dLbls>
            <c:spPr>
              <a:noFill/>
              <a:ln>
                <a:noFill/>
              </a:ln>
              <a:effectLst/>
            </c:spPr>
            <c:txPr>
              <a:bodyPr/>
              <a:lstStyle/>
              <a:p>
                <a:pPr>
                  <a:defRPr sz="1000">
                    <a:solidFill>
                      <a:schemeClr val="tx1">
                        <a:lumMod val="65000"/>
                        <a:lumOff val="35000"/>
                      </a:schemeClr>
                    </a:solidFill>
                    <a:latin typeface="Titillium light"/>
                  </a:defRPr>
                </a:pPr>
                <a:endParaRPr lang="it-IT"/>
              </a:p>
            </c:txPr>
            <c:showVal val="1"/>
            <c:extLst>
              <c:ext xmlns:c15="http://schemas.microsoft.com/office/drawing/2012/chart" uri="{CE6537A1-D6FC-4f65-9D91-7224C49458BB}">
                <c15:showLeaderLines val="0"/>
              </c:ext>
            </c:extLst>
          </c:dLbls>
          <c:val>
            <c:numRef>
              <c:f>'11. Presi Carico - Genere'!$F$28</c:f>
              <c:numCache>
                <c:formatCode>#,###</c:formatCode>
                <c:ptCount val="1"/>
                <c:pt idx="0">
                  <c:v>682607</c:v>
                </c:pt>
              </c:numCache>
            </c:numRef>
          </c:val>
        </c:ser>
        <c:ser>
          <c:idx val="3"/>
          <c:order val="2"/>
          <c:tx>
            <c:strRef>
              <c:f>'11. Presi Carico - Genere'!$A$29</c:f>
              <c:strCache>
                <c:ptCount val="1"/>
                <c:pt idx="0">
                  <c:v>Neet with an active policy offer </c:v>
                </c:pt>
              </c:strCache>
            </c:strRef>
          </c:tx>
          <c:spPr>
            <a:solidFill>
              <a:schemeClr val="tx2"/>
            </a:solidFill>
            <a:effectLst>
              <a:outerShdw blurRad="50800" dist="38100" dir="2700000" algn="tl" rotWithShape="0">
                <a:prstClr val="black">
                  <a:alpha val="40000"/>
                </a:prstClr>
              </a:outerShdw>
            </a:effectLst>
          </c:spPr>
          <c:dLbls>
            <c:spPr>
              <a:noFill/>
              <a:ln>
                <a:noFill/>
              </a:ln>
              <a:effectLst/>
            </c:spPr>
            <c:txPr>
              <a:bodyPr/>
              <a:lstStyle/>
              <a:p>
                <a:pPr>
                  <a:defRPr sz="1000">
                    <a:solidFill>
                      <a:schemeClr val="tx1">
                        <a:lumMod val="65000"/>
                        <a:lumOff val="35000"/>
                      </a:schemeClr>
                    </a:solidFill>
                    <a:latin typeface="Titillium light"/>
                  </a:defRPr>
                </a:pPr>
                <a:endParaRPr lang="it-IT"/>
              </a:p>
            </c:txPr>
            <c:showVal val="1"/>
            <c:extLst>
              <c:ext xmlns:c15="http://schemas.microsoft.com/office/drawing/2012/chart" uri="{CE6537A1-D6FC-4f65-9D91-7224C49458BB}">
                <c15:showLeaderLines val="0"/>
              </c:ext>
            </c:extLst>
          </c:dLbls>
          <c:val>
            <c:numRef>
              <c:f>'11. Presi Carico - Genere'!$F$29</c:f>
              <c:numCache>
                <c:formatCode>#,##0</c:formatCode>
                <c:ptCount val="1"/>
                <c:pt idx="0">
                  <c:v>254999</c:v>
                </c:pt>
              </c:numCache>
            </c:numRef>
          </c:val>
        </c:ser>
        <c:dLbls>
          <c:showVal val="1"/>
        </c:dLbls>
        <c:axId val="158536832"/>
        <c:axId val="158538368"/>
      </c:barChart>
      <c:catAx>
        <c:axId val="158536832"/>
        <c:scaling>
          <c:orientation val="minMax"/>
        </c:scaling>
        <c:delete val="1"/>
        <c:axPos val="b"/>
        <c:tickLblPos val="none"/>
        <c:crossAx val="158538368"/>
        <c:crosses val="autoZero"/>
        <c:auto val="1"/>
        <c:lblAlgn val="ctr"/>
        <c:lblOffset val="100"/>
      </c:catAx>
      <c:valAx>
        <c:axId val="158538368"/>
        <c:scaling>
          <c:orientation val="minMax"/>
        </c:scaling>
        <c:delete val="1"/>
        <c:axPos val="l"/>
        <c:numFmt formatCode="#,###" sourceLinked="1"/>
        <c:tickLblPos val="none"/>
        <c:crossAx val="158536832"/>
        <c:crosses val="autoZero"/>
        <c:crossBetween val="between"/>
      </c:valAx>
      <c:spPr>
        <a:noFill/>
        <a:ln w="25400">
          <a:noFill/>
        </a:ln>
      </c:spPr>
    </c:plotArea>
    <c:legend>
      <c:legendPos val="l"/>
      <c:layout>
        <c:manualLayout>
          <c:xMode val="edge"/>
          <c:yMode val="edge"/>
          <c:x val="5.5734190782422303E-2"/>
          <c:y val="0.37522591555250234"/>
          <c:w val="0.23655450624941976"/>
          <c:h val="0.55379872817911191"/>
        </c:manualLayout>
      </c:layout>
      <c:overlay val="1"/>
      <c:txPr>
        <a:bodyPr/>
        <a:lstStyle/>
        <a:p>
          <a:pPr>
            <a:defRPr sz="1000">
              <a:solidFill>
                <a:schemeClr val="tx1">
                  <a:lumMod val="65000"/>
                  <a:lumOff val="35000"/>
                </a:schemeClr>
              </a:solidFill>
              <a:latin typeface="Titillium light"/>
            </a:defRPr>
          </a:pPr>
          <a:endParaRPr lang="it-IT"/>
        </a:p>
      </c:txPr>
    </c:legend>
    <c:plotVisOnly val="1"/>
    <c:dispBlanksAs val="gap"/>
  </c:chart>
  <c:spPr>
    <a:ln>
      <a:noFill/>
    </a:ln>
  </c:spPr>
  <c:txPr>
    <a:bodyPr/>
    <a:lstStyle/>
    <a:p>
      <a:pPr>
        <a:defRPr sz="1100" b="1">
          <a:solidFill>
            <a:schemeClr val="tx1">
              <a:lumMod val="65000"/>
              <a:lumOff val="35000"/>
            </a:schemeClr>
          </a:solidFill>
        </a:defRPr>
      </a:pPr>
      <a:endParaRPr lang="it-IT"/>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69817-9A95-495E-BDD6-608C5FD20C4D}" type="datetimeFigureOut">
              <a:rPr lang="it-IT" smtClean="0"/>
              <a:pPr/>
              <a:t>04/08/2016</a:t>
            </a:fld>
            <a:endParaRPr lang="it-IT"/>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78F47-2974-48E8-8548-3A85A9BAB1FD}" type="slidenum">
              <a:rPr lang="it-IT" smtClean="0"/>
              <a:pPr/>
              <a:t>‹N›</a:t>
            </a:fld>
            <a:endParaRPr lang="it-IT"/>
          </a:p>
        </p:txBody>
      </p:sp>
    </p:spTree>
    <p:extLst>
      <p:ext uri="{BB962C8B-B14F-4D97-AF65-F5344CB8AC3E}">
        <p14:creationId xmlns:p14="http://schemas.microsoft.com/office/powerpoint/2010/main" xmlns="" val="382461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38378F47-2974-48E8-8548-3A85A9BAB1FD}" type="slidenum">
              <a:rPr lang="it-IT" smtClean="0"/>
              <a:pPr/>
              <a:t>1</a:t>
            </a:fld>
            <a:endParaRPr lang="it-IT"/>
          </a:p>
        </p:txBody>
      </p:sp>
    </p:spTree>
    <p:extLst>
      <p:ext uri="{BB962C8B-B14F-4D97-AF65-F5344CB8AC3E}">
        <p14:creationId xmlns:p14="http://schemas.microsoft.com/office/powerpoint/2010/main" xmlns="" val="2983139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38378F47-2974-48E8-8548-3A85A9BAB1FD}" type="slidenum">
              <a:rPr lang="it-IT" smtClean="0"/>
              <a:pPr/>
              <a:t>4</a:t>
            </a:fld>
            <a:endParaRPr lang="it-IT"/>
          </a:p>
        </p:txBody>
      </p:sp>
    </p:spTree>
    <p:extLst>
      <p:ext uri="{BB962C8B-B14F-4D97-AF65-F5344CB8AC3E}">
        <p14:creationId xmlns:p14="http://schemas.microsoft.com/office/powerpoint/2010/main" xmlns="" val="2142711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38378F47-2974-48E8-8548-3A85A9BAB1FD}" type="slidenum">
              <a:rPr lang="it-IT" smtClean="0"/>
              <a:pPr/>
              <a:t>5</a:t>
            </a:fld>
            <a:endParaRPr lang="it-IT"/>
          </a:p>
        </p:txBody>
      </p:sp>
    </p:spTree>
    <p:extLst>
      <p:ext uri="{BB962C8B-B14F-4D97-AF65-F5344CB8AC3E}">
        <p14:creationId xmlns:p14="http://schemas.microsoft.com/office/powerpoint/2010/main" xmlns="" val="422864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38378F47-2974-48E8-8548-3A85A9BAB1FD}" type="slidenum">
              <a:rPr lang="it-IT" smtClean="0"/>
              <a:pPr/>
              <a:t>6</a:t>
            </a:fld>
            <a:endParaRPr lang="it-IT"/>
          </a:p>
        </p:txBody>
      </p:sp>
    </p:spTree>
    <p:extLst>
      <p:ext uri="{BB962C8B-B14F-4D97-AF65-F5344CB8AC3E}">
        <p14:creationId xmlns:p14="http://schemas.microsoft.com/office/powerpoint/2010/main" xmlns="" val="1396695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1259522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74556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261631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403411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298568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145796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14087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238266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2158140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61333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1DAFE95-1BF6-6647-A336-3963F2304CA8}" type="datetimeFigureOut">
              <a:rPr lang="it-IT" smtClean="0"/>
              <a:pPr/>
              <a:t>04/08/2016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32431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AFE95-1BF6-6647-A336-3963F2304CA8}" type="datetimeFigureOut">
              <a:rPr lang="it-IT" smtClean="0"/>
              <a:pPr/>
              <a:t>04/08/2016</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55D0D-815C-B442-9291-BD380E272869}" type="slidenum">
              <a:rPr lang="it-IT" smtClean="0"/>
              <a:pPr/>
              <a:t>‹N›</a:t>
            </a:fld>
            <a:endParaRPr lang="it-IT"/>
          </a:p>
        </p:txBody>
      </p:sp>
    </p:spTree>
    <p:extLst>
      <p:ext uri="{BB962C8B-B14F-4D97-AF65-F5344CB8AC3E}">
        <p14:creationId xmlns:p14="http://schemas.microsoft.com/office/powerpoint/2010/main" xmlns="" val="283223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garanziagiovani.gov.i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4.png"/><Relationship Id="rId4" Type="http://schemas.openxmlformats.org/officeDocument/2006/relationships/hyperlink" Target="http://www.cliclavoro.gov.i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p:cNvGrpSpPr/>
        <p:nvPr/>
      </p:nvGrpSpPr>
      <p:grpSpPr>
        <a:xfrm>
          <a:off x="0" y="0"/>
          <a:ext cx="0" cy="0"/>
          <a:chOff x="0" y="0"/>
          <a:chExt cx="0" cy="0"/>
        </a:xfrm>
      </p:grpSpPr>
      <p:pic>
        <p:nvPicPr>
          <p:cNvPr id="15" name="Immagine 14" descr="ppt_5.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791260" y="1"/>
            <a:ext cx="5876740" cy="6757641"/>
          </a:xfrm>
          <a:prstGeom prst="rect">
            <a:avLst/>
          </a:prstGeom>
        </p:spPr>
      </p:pic>
      <p:cxnSp>
        <p:nvCxnSpPr>
          <p:cNvPr id="6" name="Connettore 1 5"/>
          <p:cNvCxnSpPr/>
          <p:nvPr/>
        </p:nvCxnSpPr>
        <p:spPr>
          <a:xfrm>
            <a:off x="2056780" y="2056780"/>
            <a:ext cx="8090830" cy="0"/>
          </a:xfrm>
          <a:prstGeom prst="line">
            <a:avLst/>
          </a:prstGeom>
          <a:ln w="9525" cmpd="sng">
            <a:solidFill>
              <a:srgbClr val="FFFFFF"/>
            </a:solidFill>
            <a:prstDash val="dot"/>
          </a:ln>
          <a:effectLst/>
        </p:spPr>
        <p:style>
          <a:lnRef idx="2">
            <a:schemeClr val="accent1"/>
          </a:lnRef>
          <a:fillRef idx="0">
            <a:schemeClr val="accent1"/>
          </a:fillRef>
          <a:effectRef idx="1">
            <a:schemeClr val="accent1"/>
          </a:effectRef>
          <a:fontRef idx="minor">
            <a:schemeClr val="tx1"/>
          </a:fontRef>
        </p:style>
      </p:cxnSp>
      <p:cxnSp>
        <p:nvCxnSpPr>
          <p:cNvPr id="7" name="Connettore 1 6"/>
          <p:cNvCxnSpPr/>
          <p:nvPr/>
        </p:nvCxnSpPr>
        <p:spPr>
          <a:xfrm>
            <a:off x="2056780" y="3676278"/>
            <a:ext cx="8090830" cy="0"/>
          </a:xfrm>
          <a:prstGeom prst="line">
            <a:avLst/>
          </a:prstGeom>
          <a:ln w="9525" cmpd="sng">
            <a:solidFill>
              <a:srgbClr val="FFFFFF"/>
            </a:solidFill>
            <a:prstDash val="dot"/>
          </a:ln>
          <a:effectLst/>
        </p:spPr>
        <p:style>
          <a:lnRef idx="2">
            <a:schemeClr val="accent1"/>
          </a:lnRef>
          <a:fillRef idx="0">
            <a:schemeClr val="accent1"/>
          </a:fillRef>
          <a:effectRef idx="1">
            <a:schemeClr val="accent1"/>
          </a:effectRef>
          <a:fontRef idx="minor">
            <a:schemeClr val="tx1"/>
          </a:fontRef>
        </p:style>
      </p:cxnSp>
      <p:sp>
        <p:nvSpPr>
          <p:cNvPr id="8" name="CasellaDiTesto 7"/>
          <p:cNvSpPr txBox="1"/>
          <p:nvPr/>
        </p:nvSpPr>
        <p:spPr>
          <a:xfrm>
            <a:off x="1982438" y="2235180"/>
            <a:ext cx="8090830" cy="1508105"/>
          </a:xfrm>
          <a:prstGeom prst="rect">
            <a:avLst/>
          </a:prstGeom>
          <a:noFill/>
        </p:spPr>
        <p:txBody>
          <a:bodyPr wrap="square" rtlCol="0">
            <a:spAutoFit/>
          </a:bodyPr>
          <a:lstStyle/>
          <a:p>
            <a:r>
              <a:rPr lang="en-US" sz="2300" b="1" dirty="0">
                <a:solidFill>
                  <a:schemeClr val="bg1"/>
                </a:solidFill>
                <a:latin typeface="Titillium semibold"/>
                <a:cs typeface="Titillium semibold"/>
              </a:rPr>
              <a:t>PARES - Case study: Italy - The experience of Employment Services </a:t>
            </a:r>
          </a:p>
          <a:p>
            <a:endParaRPr lang="en-US" sz="2300" b="1" dirty="0">
              <a:solidFill>
                <a:schemeClr val="bg1"/>
              </a:solidFill>
              <a:latin typeface="Titillium semibold"/>
              <a:cs typeface="Titillium light"/>
            </a:endParaRPr>
          </a:p>
          <a:p>
            <a:r>
              <a:rPr lang="en-US" sz="2300" b="1" dirty="0">
                <a:solidFill>
                  <a:schemeClr val="bg1"/>
                </a:solidFill>
                <a:latin typeface="Titillium semibold"/>
                <a:cs typeface="Titillium light"/>
              </a:rPr>
              <a:t>DANIELE LUNETTA</a:t>
            </a:r>
            <a:endParaRPr lang="it-IT" sz="1600" b="1" dirty="0">
              <a:solidFill>
                <a:schemeClr val="bg1"/>
              </a:solidFill>
              <a:latin typeface="Titillium light"/>
              <a:cs typeface="Titillium light"/>
            </a:endParaRPr>
          </a:p>
        </p:txBody>
      </p:sp>
      <p:sp>
        <p:nvSpPr>
          <p:cNvPr id="9" name="Rettangolo 8"/>
          <p:cNvSpPr/>
          <p:nvPr/>
        </p:nvSpPr>
        <p:spPr>
          <a:xfrm>
            <a:off x="1524001" y="6733494"/>
            <a:ext cx="9143999" cy="1245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Rettangolo 10"/>
          <p:cNvSpPr/>
          <p:nvPr/>
        </p:nvSpPr>
        <p:spPr>
          <a:xfrm>
            <a:off x="2056780" y="5472082"/>
            <a:ext cx="5790082" cy="138591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CasellaDiTesto 12"/>
          <p:cNvSpPr txBox="1"/>
          <p:nvPr/>
        </p:nvSpPr>
        <p:spPr>
          <a:xfrm>
            <a:off x="8567793" y="5378584"/>
            <a:ext cx="1674123" cy="307777"/>
          </a:xfrm>
          <a:prstGeom prst="rect">
            <a:avLst/>
          </a:prstGeom>
          <a:noFill/>
        </p:spPr>
        <p:txBody>
          <a:bodyPr wrap="square" rtlCol="0">
            <a:spAutoFit/>
          </a:bodyPr>
          <a:lstStyle/>
          <a:p>
            <a:r>
              <a:rPr lang="it-IT" sz="1400" dirty="0">
                <a:solidFill>
                  <a:schemeClr val="bg1"/>
                </a:solidFill>
                <a:latin typeface="Titillium light"/>
                <a:cs typeface="Titillium light"/>
              </a:rPr>
              <a:t>Roma, 13/05/2016</a:t>
            </a:r>
          </a:p>
        </p:txBody>
      </p:sp>
      <p:pic>
        <p:nvPicPr>
          <p:cNvPr id="2" name="Immagine 1" descr="loghi.jp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234730" y="5658451"/>
            <a:ext cx="5443728" cy="896112"/>
          </a:xfrm>
          <a:prstGeom prst="rect">
            <a:avLst/>
          </a:prstGeom>
        </p:spPr>
      </p:pic>
    </p:spTree>
    <p:extLst>
      <p:ext uri="{BB962C8B-B14F-4D97-AF65-F5344CB8AC3E}">
        <p14:creationId xmlns:p14="http://schemas.microsoft.com/office/powerpoint/2010/main" xmlns="" val="3446298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214265" y="61257"/>
            <a:ext cx="10453733"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CasellaDiTesto 7"/>
          <p:cNvSpPr txBox="1"/>
          <p:nvPr/>
        </p:nvSpPr>
        <p:spPr>
          <a:xfrm>
            <a:off x="727113" y="352907"/>
            <a:ext cx="5199962" cy="800219"/>
          </a:xfrm>
          <a:prstGeom prst="rect">
            <a:avLst/>
          </a:prstGeom>
          <a:noFill/>
        </p:spPr>
        <p:txBody>
          <a:bodyPr wrap="square" rtlCol="0">
            <a:spAutoFit/>
          </a:bodyPr>
          <a:lstStyle/>
          <a:p>
            <a:r>
              <a:rPr lang="it-IT" sz="2300" dirty="0">
                <a:solidFill>
                  <a:schemeClr val="bg1"/>
                </a:solidFill>
                <a:latin typeface="Titillium semibold"/>
                <a:cs typeface="Titillium semibold"/>
              </a:rPr>
              <a:t>MULTILEVEL GOVERNANCE</a:t>
            </a:r>
          </a:p>
          <a:p>
            <a:r>
              <a:rPr lang="it-IT" sz="2300" i="1" dirty="0" err="1">
                <a:solidFill>
                  <a:schemeClr val="bg1"/>
                </a:solidFill>
                <a:latin typeface="Titillium semibold"/>
                <a:cs typeface="Titillium semibold"/>
              </a:rPr>
              <a:t>Italian</a:t>
            </a:r>
            <a:r>
              <a:rPr lang="it-IT" sz="2300" i="1" dirty="0">
                <a:solidFill>
                  <a:schemeClr val="bg1"/>
                </a:solidFill>
                <a:latin typeface="Titillium semibold"/>
                <a:cs typeface="Titillium semibold"/>
              </a:rPr>
              <a:t> PES and the Youth </a:t>
            </a:r>
            <a:r>
              <a:rPr lang="it-IT" sz="2300" i="1" dirty="0" err="1">
                <a:solidFill>
                  <a:schemeClr val="bg1"/>
                </a:solidFill>
                <a:latin typeface="Titillium semibold"/>
                <a:cs typeface="Titillium semibold"/>
              </a:rPr>
              <a:t>Guarantee</a:t>
            </a:r>
            <a:endParaRPr lang="it-IT" sz="2300" i="1" dirty="0">
              <a:solidFill>
                <a:schemeClr val="bg1"/>
              </a:solidFill>
              <a:latin typeface="Titillium semibold"/>
              <a:cs typeface="Titillium semibold"/>
            </a:endParaRPr>
          </a:p>
        </p:txBody>
      </p:sp>
      <p:pic>
        <p:nvPicPr>
          <p:cNvPr id="11" name="Immagine 10" descr="loghi.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sp>
        <p:nvSpPr>
          <p:cNvPr id="24" name="Slide Number Placeholder 3"/>
          <p:cNvSpPr>
            <a:spLocks noGrp="1"/>
          </p:cNvSpPr>
          <p:nvPr>
            <p:ph type="sldNum" sz="quarter" idx="12"/>
          </p:nvPr>
        </p:nvSpPr>
        <p:spPr>
          <a:xfrm>
            <a:off x="9628909" y="352907"/>
            <a:ext cx="908242" cy="365125"/>
          </a:xfrm>
        </p:spPr>
        <p:txBody>
          <a:bodyPr/>
          <a:lstStyle/>
          <a:p>
            <a:fld id="{4033788C-5A8F-3448-AA63-7DA3E864F52C}" type="slidenum">
              <a:rPr lang="it-IT" smtClean="0"/>
              <a:pPr/>
              <a:t>2</a:t>
            </a:fld>
            <a:endParaRPr lang="it-IT"/>
          </a:p>
        </p:txBody>
      </p:sp>
      <p:sp>
        <p:nvSpPr>
          <p:cNvPr id="15"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grpSp>
        <p:nvGrpSpPr>
          <p:cNvPr id="21" name="Group 20"/>
          <p:cNvGrpSpPr/>
          <p:nvPr/>
        </p:nvGrpSpPr>
        <p:grpSpPr>
          <a:xfrm>
            <a:off x="2257878" y="1505011"/>
            <a:ext cx="7715662" cy="446811"/>
            <a:chOff x="733878" y="1505010"/>
            <a:chExt cx="7715662" cy="446811"/>
          </a:xfrm>
          <a:solidFill>
            <a:schemeClr val="accent1">
              <a:lumMod val="75000"/>
            </a:schemeClr>
          </a:solidFill>
        </p:grpSpPr>
        <p:sp>
          <p:nvSpPr>
            <p:cNvPr id="3" name="Rectangle 2"/>
            <p:cNvSpPr/>
            <p:nvPr/>
          </p:nvSpPr>
          <p:spPr>
            <a:xfrm>
              <a:off x="733878" y="1505012"/>
              <a:ext cx="2307605" cy="446809"/>
            </a:xfrm>
            <a:prstGeom prst="rect">
              <a:avLst/>
            </a:prstGeom>
            <a:grp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it-IT"/>
                <a:t>National co-ordination</a:t>
              </a:r>
              <a:endParaRPr lang="it-IT" dirty="0"/>
            </a:p>
          </p:txBody>
        </p:sp>
        <p:sp>
          <p:nvSpPr>
            <p:cNvPr id="18" name="Rectangle 17"/>
            <p:cNvSpPr/>
            <p:nvPr/>
          </p:nvSpPr>
          <p:spPr>
            <a:xfrm>
              <a:off x="3188872" y="1505011"/>
              <a:ext cx="2587735" cy="446809"/>
            </a:xfrm>
            <a:prstGeom prst="rect">
              <a:avLst/>
            </a:prstGeom>
            <a:grp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a:t>Operational</a:t>
              </a:r>
              <a:r>
                <a:rPr lang="it-IT" dirty="0"/>
                <a:t> management</a:t>
              </a:r>
            </a:p>
          </p:txBody>
        </p:sp>
        <p:sp>
          <p:nvSpPr>
            <p:cNvPr id="19" name="Rectangle 18"/>
            <p:cNvSpPr/>
            <p:nvPr/>
          </p:nvSpPr>
          <p:spPr>
            <a:xfrm>
              <a:off x="6020707" y="1505010"/>
              <a:ext cx="2428833" cy="446809"/>
            </a:xfrm>
            <a:prstGeom prst="rect">
              <a:avLst/>
            </a:prstGeom>
            <a:grp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it-IT" dirty="0"/>
                <a:t>Local </a:t>
              </a:r>
              <a:r>
                <a:rPr lang="it-IT" dirty="0" err="1"/>
                <a:t>implementation</a:t>
              </a:r>
              <a:endParaRPr lang="it-IT" dirty="0"/>
            </a:p>
          </p:txBody>
        </p:sp>
      </p:grpSp>
      <p:sp>
        <p:nvSpPr>
          <p:cNvPr id="5" name="Rectangle 4"/>
          <p:cNvSpPr/>
          <p:nvPr/>
        </p:nvSpPr>
        <p:spPr>
          <a:xfrm>
            <a:off x="2302496" y="3420113"/>
            <a:ext cx="7671045" cy="2706739"/>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panose="020B0604020202020204" pitchFamily="34" charset="0"/>
              <a:buChar char="•"/>
            </a:pPr>
            <a:r>
              <a:rPr lang="it-IT" b="1" dirty="0"/>
              <a:t>NEETS</a:t>
            </a:r>
            <a:r>
              <a:rPr lang="it-IT" dirty="0"/>
              <a:t>: new «client </a:t>
            </a:r>
            <a:r>
              <a:rPr lang="it-IT" dirty="0" err="1"/>
              <a:t>population</a:t>
            </a:r>
            <a:r>
              <a:rPr lang="it-IT" dirty="0"/>
              <a:t>» </a:t>
            </a:r>
            <a:r>
              <a:rPr lang="it-IT" dirty="0" err="1"/>
              <a:t>that</a:t>
            </a:r>
            <a:r>
              <a:rPr lang="it-IT" dirty="0"/>
              <a:t> </a:t>
            </a:r>
            <a:r>
              <a:rPr lang="it-IT" dirty="0" err="1"/>
              <a:t>was</a:t>
            </a:r>
            <a:r>
              <a:rPr lang="it-IT" dirty="0"/>
              <a:t> </a:t>
            </a:r>
            <a:r>
              <a:rPr lang="it-IT" dirty="0" err="1"/>
              <a:t>not</a:t>
            </a:r>
            <a:r>
              <a:rPr lang="it-IT" dirty="0"/>
              <a:t> </a:t>
            </a:r>
            <a:r>
              <a:rPr lang="it-IT" dirty="0" err="1"/>
              <a:t>previously</a:t>
            </a:r>
            <a:r>
              <a:rPr lang="it-IT" dirty="0"/>
              <a:t> </a:t>
            </a:r>
            <a:r>
              <a:rPr lang="it-IT" dirty="0" err="1"/>
              <a:t>reached</a:t>
            </a:r>
            <a:r>
              <a:rPr lang="it-IT" dirty="0"/>
              <a:t> by PES</a:t>
            </a:r>
          </a:p>
          <a:p>
            <a:pPr marL="285750" indent="-285750">
              <a:buFont typeface="Arial" panose="020B0604020202020204" pitchFamily="34" charset="0"/>
              <a:buChar char="•"/>
            </a:pPr>
            <a:r>
              <a:rPr lang="it-IT" b="1" dirty="0" err="1"/>
              <a:t>Centralized</a:t>
            </a:r>
            <a:r>
              <a:rPr lang="it-IT" b="1" dirty="0"/>
              <a:t> </a:t>
            </a:r>
            <a:r>
              <a:rPr lang="it-IT" b="1" dirty="0" err="1"/>
              <a:t>offering</a:t>
            </a:r>
            <a:r>
              <a:rPr lang="it-IT" b="1" dirty="0"/>
              <a:t> of </a:t>
            </a:r>
            <a:r>
              <a:rPr lang="it-IT" b="1" dirty="0" err="1"/>
              <a:t>ALMPs</a:t>
            </a:r>
            <a:r>
              <a:rPr lang="it-IT" dirty="0"/>
              <a:t> </a:t>
            </a:r>
            <a:r>
              <a:rPr lang="it-IT" dirty="0" err="1"/>
              <a:t>based</a:t>
            </a:r>
            <a:r>
              <a:rPr lang="it-IT" dirty="0"/>
              <a:t> on the </a:t>
            </a:r>
            <a:r>
              <a:rPr lang="it-IT" dirty="0" err="1"/>
              <a:t>collaboration</a:t>
            </a:r>
            <a:r>
              <a:rPr lang="it-IT" dirty="0"/>
              <a:t> </a:t>
            </a:r>
            <a:r>
              <a:rPr lang="it-IT" dirty="0" err="1"/>
              <a:t>between</a:t>
            </a:r>
            <a:r>
              <a:rPr lang="it-IT" dirty="0"/>
              <a:t> PES and  private </a:t>
            </a:r>
            <a:r>
              <a:rPr lang="it-IT" dirty="0" err="1"/>
              <a:t>agencies</a:t>
            </a:r>
            <a:endParaRPr lang="it-IT" dirty="0"/>
          </a:p>
          <a:p>
            <a:pPr marL="285750" indent="-285750">
              <a:buFont typeface="Arial" panose="020B0604020202020204" pitchFamily="34" charset="0"/>
              <a:buChar char="•"/>
            </a:pPr>
            <a:r>
              <a:rPr lang="it-IT" b="1" dirty="0" err="1"/>
              <a:t>Tracking</a:t>
            </a:r>
            <a:r>
              <a:rPr lang="it-IT" b="1" dirty="0"/>
              <a:t> and </a:t>
            </a:r>
            <a:r>
              <a:rPr lang="it-IT" b="1" dirty="0" err="1"/>
              <a:t>monitoring</a:t>
            </a:r>
            <a:r>
              <a:rPr lang="it-IT" b="1" dirty="0"/>
              <a:t> </a:t>
            </a:r>
            <a:r>
              <a:rPr lang="it-IT" dirty="0"/>
              <a:t>of </a:t>
            </a:r>
            <a:r>
              <a:rPr lang="it-IT" dirty="0" err="1"/>
              <a:t>entire</a:t>
            </a:r>
            <a:r>
              <a:rPr lang="it-IT" dirty="0"/>
              <a:t> life-</a:t>
            </a:r>
            <a:r>
              <a:rPr lang="it-IT" dirty="0" err="1"/>
              <a:t>cycle</a:t>
            </a:r>
            <a:r>
              <a:rPr lang="it-IT" dirty="0"/>
              <a:t> of the </a:t>
            </a:r>
            <a:r>
              <a:rPr lang="it-IT" dirty="0" err="1"/>
              <a:t>ALMPs</a:t>
            </a:r>
            <a:r>
              <a:rPr lang="it-IT" dirty="0"/>
              <a:t>: case management, </a:t>
            </a:r>
            <a:r>
              <a:rPr lang="it-IT" dirty="0" err="1"/>
              <a:t>orientation</a:t>
            </a:r>
            <a:r>
              <a:rPr lang="it-IT" dirty="0"/>
              <a:t>, tutoring, </a:t>
            </a:r>
            <a:r>
              <a:rPr lang="it-IT" dirty="0" err="1"/>
              <a:t>implementation</a:t>
            </a:r>
            <a:r>
              <a:rPr lang="it-IT" dirty="0"/>
              <a:t> and follow-up</a:t>
            </a:r>
          </a:p>
          <a:p>
            <a:pPr marL="285750" indent="-285750">
              <a:buFont typeface="Arial" panose="020B0604020202020204" pitchFamily="34" charset="0"/>
              <a:buChar char="•"/>
            </a:pPr>
            <a:r>
              <a:rPr lang="it-IT" b="1" dirty="0"/>
              <a:t>New </a:t>
            </a:r>
            <a:r>
              <a:rPr lang="it-IT" b="1" dirty="0" err="1"/>
              <a:t>procedures</a:t>
            </a:r>
            <a:r>
              <a:rPr lang="it-IT" dirty="0"/>
              <a:t>: </a:t>
            </a:r>
            <a:r>
              <a:rPr lang="it-IT" dirty="0" err="1"/>
              <a:t>profiling</a:t>
            </a:r>
            <a:r>
              <a:rPr lang="it-IT" dirty="0"/>
              <a:t> </a:t>
            </a:r>
            <a:r>
              <a:rPr lang="it-IT" dirty="0" err="1"/>
              <a:t>according</a:t>
            </a:r>
            <a:r>
              <a:rPr lang="it-IT" dirty="0"/>
              <a:t> to </a:t>
            </a:r>
            <a:r>
              <a:rPr lang="it-IT" dirty="0" err="1"/>
              <a:t>distance</a:t>
            </a:r>
            <a:r>
              <a:rPr lang="it-IT" dirty="0"/>
              <a:t> from the </a:t>
            </a:r>
            <a:r>
              <a:rPr lang="it-IT" dirty="0" err="1"/>
              <a:t>labour</a:t>
            </a:r>
            <a:r>
              <a:rPr lang="it-IT" dirty="0"/>
              <a:t> market; ad hoc </a:t>
            </a:r>
            <a:r>
              <a:rPr lang="it-IT" dirty="0" err="1"/>
              <a:t>accreditation</a:t>
            </a:r>
            <a:r>
              <a:rPr lang="it-IT" dirty="0"/>
              <a:t> </a:t>
            </a:r>
            <a:r>
              <a:rPr lang="it-IT" dirty="0" err="1"/>
              <a:t>systems</a:t>
            </a:r>
            <a:r>
              <a:rPr lang="it-IT" dirty="0"/>
              <a:t> in the </a:t>
            </a:r>
            <a:r>
              <a:rPr lang="it-IT" dirty="0" err="1"/>
              <a:t>Regions</a:t>
            </a:r>
            <a:endParaRPr lang="it-IT" dirty="0"/>
          </a:p>
          <a:p>
            <a:pPr marL="285750" indent="-285750">
              <a:buFont typeface="Arial" panose="020B0604020202020204" pitchFamily="34" charset="0"/>
              <a:buChar char="•"/>
            </a:pPr>
            <a:r>
              <a:rPr lang="it-IT" b="1" dirty="0" err="1"/>
              <a:t>Compensation</a:t>
            </a:r>
            <a:r>
              <a:rPr lang="it-IT" dirty="0"/>
              <a:t>: </a:t>
            </a:r>
            <a:r>
              <a:rPr lang="it-IT" dirty="0" err="1"/>
              <a:t>Regions</a:t>
            </a:r>
            <a:r>
              <a:rPr lang="it-IT" dirty="0"/>
              <a:t> with high </a:t>
            </a:r>
            <a:r>
              <a:rPr lang="it-IT" dirty="0" err="1"/>
              <a:t>outflows</a:t>
            </a:r>
            <a:r>
              <a:rPr lang="it-IT" dirty="0"/>
              <a:t> of </a:t>
            </a:r>
            <a:r>
              <a:rPr lang="it-IT" dirty="0" err="1"/>
              <a:t>NEETs</a:t>
            </a:r>
            <a:r>
              <a:rPr lang="it-IT" dirty="0"/>
              <a:t> </a:t>
            </a:r>
            <a:r>
              <a:rPr lang="it-IT" dirty="0" err="1"/>
              <a:t>will</a:t>
            </a:r>
            <a:r>
              <a:rPr lang="it-IT" dirty="0"/>
              <a:t> </a:t>
            </a:r>
            <a:r>
              <a:rPr lang="it-IT" dirty="0" err="1"/>
              <a:t>have</a:t>
            </a:r>
            <a:r>
              <a:rPr lang="it-IT" dirty="0"/>
              <a:t> to compensate </a:t>
            </a:r>
            <a:r>
              <a:rPr lang="it-IT" dirty="0" err="1"/>
              <a:t>Regions</a:t>
            </a:r>
            <a:r>
              <a:rPr lang="it-IT" dirty="0"/>
              <a:t> </a:t>
            </a:r>
            <a:r>
              <a:rPr lang="it-IT" dirty="0" err="1"/>
              <a:t>experiencing</a:t>
            </a:r>
            <a:r>
              <a:rPr lang="it-IT" dirty="0"/>
              <a:t> </a:t>
            </a:r>
            <a:r>
              <a:rPr lang="it-IT" dirty="0" err="1"/>
              <a:t>inflows</a:t>
            </a:r>
            <a:endParaRPr lang="it-IT" dirty="0"/>
          </a:p>
        </p:txBody>
      </p:sp>
      <p:grpSp>
        <p:nvGrpSpPr>
          <p:cNvPr id="36" name="Group 35"/>
          <p:cNvGrpSpPr/>
          <p:nvPr/>
        </p:nvGrpSpPr>
        <p:grpSpPr>
          <a:xfrm>
            <a:off x="3077559" y="2162500"/>
            <a:ext cx="5992193" cy="1176597"/>
            <a:chOff x="1553558" y="2162499"/>
            <a:chExt cx="5992193" cy="1176597"/>
          </a:xfrm>
        </p:grpSpPr>
        <p:grpSp>
          <p:nvGrpSpPr>
            <p:cNvPr id="12" name="Group 11"/>
            <p:cNvGrpSpPr/>
            <p:nvPr/>
          </p:nvGrpSpPr>
          <p:grpSpPr>
            <a:xfrm>
              <a:off x="6393459" y="2162499"/>
              <a:ext cx="1152292" cy="1176597"/>
              <a:chOff x="6029367" y="2295615"/>
              <a:chExt cx="1152292" cy="1176597"/>
            </a:xfrm>
          </p:grpSpPr>
          <p:sp>
            <p:nvSpPr>
              <p:cNvPr id="25" name="Rectangle 24"/>
              <p:cNvSpPr/>
              <p:nvPr/>
            </p:nvSpPr>
            <p:spPr>
              <a:xfrm>
                <a:off x="6029367" y="2295615"/>
                <a:ext cx="1119578" cy="549823"/>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tx1"/>
                    </a:solidFill>
                  </a:rPr>
                  <a:t>PES</a:t>
                </a:r>
              </a:p>
            </p:txBody>
          </p:sp>
          <p:sp>
            <p:nvSpPr>
              <p:cNvPr id="31" name="Rectangle 30"/>
              <p:cNvSpPr/>
              <p:nvPr/>
            </p:nvSpPr>
            <p:spPr>
              <a:xfrm>
                <a:off x="6029367" y="2930507"/>
                <a:ext cx="1152292" cy="541705"/>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tx1"/>
                    </a:solidFill>
                  </a:rPr>
                  <a:t>Private providers</a:t>
                </a:r>
              </a:p>
            </p:txBody>
          </p:sp>
        </p:grpSp>
        <p:grpSp>
          <p:nvGrpSpPr>
            <p:cNvPr id="20" name="Group 19"/>
            <p:cNvGrpSpPr/>
            <p:nvPr/>
          </p:nvGrpSpPr>
          <p:grpSpPr>
            <a:xfrm>
              <a:off x="1553558" y="2448163"/>
              <a:ext cx="4836851" cy="549823"/>
              <a:chOff x="1392382" y="2295614"/>
              <a:chExt cx="4836851" cy="549823"/>
            </a:xfrm>
          </p:grpSpPr>
          <p:grpSp>
            <p:nvGrpSpPr>
              <p:cNvPr id="17" name="Group 16"/>
              <p:cNvGrpSpPr/>
              <p:nvPr/>
            </p:nvGrpSpPr>
            <p:grpSpPr>
              <a:xfrm>
                <a:off x="1392382" y="2295614"/>
                <a:ext cx="4166231" cy="549823"/>
                <a:chOff x="1392382" y="2295614"/>
                <a:chExt cx="4166231" cy="549823"/>
              </a:xfrm>
            </p:grpSpPr>
            <p:sp>
              <p:nvSpPr>
                <p:cNvPr id="10" name="Rectangle 9"/>
                <p:cNvSpPr/>
                <p:nvPr/>
              </p:nvSpPr>
              <p:spPr>
                <a:xfrm>
                  <a:off x="1392382" y="2295614"/>
                  <a:ext cx="1007918" cy="549823"/>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tx1"/>
                      </a:solidFill>
                    </a:rPr>
                    <a:t>MLPS</a:t>
                  </a:r>
                </a:p>
              </p:txBody>
            </p:sp>
            <p:sp>
              <p:nvSpPr>
                <p:cNvPr id="22" name="Rectangle 21"/>
                <p:cNvSpPr/>
                <p:nvPr/>
              </p:nvSpPr>
              <p:spPr>
                <a:xfrm>
                  <a:off x="3424188" y="2295616"/>
                  <a:ext cx="2134425" cy="541704"/>
                </a:xfrm>
                <a:prstGeom prst="rect">
                  <a:avLst/>
                </a:prstGeom>
                <a:no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a:solidFill>
                        <a:schemeClr val="tx1"/>
                      </a:solidFill>
                    </a:rPr>
                    <a:t>Regions</a:t>
                  </a:r>
                  <a:endParaRPr lang="it-IT" dirty="0">
                    <a:solidFill>
                      <a:schemeClr val="tx1"/>
                    </a:solidFill>
                  </a:endParaRPr>
                </a:p>
              </p:txBody>
            </p:sp>
            <p:cxnSp>
              <p:nvCxnSpPr>
                <p:cNvPr id="14" name="Straight Arrow Connector 13"/>
                <p:cNvCxnSpPr>
                  <a:stCxn id="10" idx="3"/>
                  <a:endCxn id="22" idx="1"/>
                </p:cNvCxnSpPr>
                <p:nvPr/>
              </p:nvCxnSpPr>
              <p:spPr>
                <a:xfrm flipV="1">
                  <a:off x="2400300" y="2566468"/>
                  <a:ext cx="1023888" cy="4058"/>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grpSp>
          <p:cxnSp>
            <p:nvCxnSpPr>
              <p:cNvPr id="32" name="Straight Arrow Connector 31"/>
              <p:cNvCxnSpPr/>
              <p:nvPr/>
            </p:nvCxnSpPr>
            <p:spPr>
              <a:xfrm>
                <a:off x="5565291" y="2376203"/>
                <a:ext cx="663942"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5565291" y="2787509"/>
                <a:ext cx="663942" cy="10821"/>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grpSp>
      </p:grpSp>
      <p:pic>
        <p:nvPicPr>
          <p:cNvPr id="26" name="Immagine 25" descr="logo interno.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317221" y="1"/>
            <a:ext cx="4350777" cy="1321167"/>
          </a:xfrm>
          <a:prstGeom prst="rect">
            <a:avLst/>
          </a:prstGeom>
        </p:spPr>
      </p:pic>
    </p:spTree>
    <p:extLst>
      <p:ext uri="{BB962C8B-B14F-4D97-AF65-F5344CB8AC3E}">
        <p14:creationId xmlns:p14="http://schemas.microsoft.com/office/powerpoint/2010/main" xmlns="" val="138170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214265" y="-1"/>
            <a:ext cx="10824636"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it-IT" dirty="0"/>
          </a:p>
        </p:txBody>
      </p:sp>
      <p:sp>
        <p:nvSpPr>
          <p:cNvPr id="8" name="CasellaDiTesto 7"/>
          <p:cNvSpPr txBox="1"/>
          <p:nvPr/>
        </p:nvSpPr>
        <p:spPr>
          <a:xfrm>
            <a:off x="638979" y="1"/>
            <a:ext cx="5029398" cy="800219"/>
          </a:xfrm>
          <a:prstGeom prst="rect">
            <a:avLst/>
          </a:prstGeom>
          <a:noFill/>
        </p:spPr>
        <p:txBody>
          <a:bodyPr wrap="square" rtlCol="0">
            <a:spAutoFit/>
          </a:bodyPr>
          <a:lstStyle/>
          <a:p>
            <a:r>
              <a:rPr lang="it-IT" sz="2300" dirty="0">
                <a:solidFill>
                  <a:schemeClr val="bg1"/>
                </a:solidFill>
                <a:latin typeface="Titillium semibold"/>
                <a:cs typeface="Titillium semibold"/>
              </a:rPr>
              <a:t>INSTITUTIONAL TRANSITION</a:t>
            </a:r>
          </a:p>
          <a:p>
            <a:r>
              <a:rPr lang="it-IT" sz="2300" i="1" dirty="0">
                <a:solidFill>
                  <a:schemeClr val="bg1"/>
                </a:solidFill>
                <a:latin typeface="Titillium semibold"/>
                <a:cs typeface="Titillium semibold"/>
              </a:rPr>
              <a:t>Short and long-</a:t>
            </a:r>
            <a:r>
              <a:rPr lang="it-IT" sz="2300" i="1" dirty="0" err="1">
                <a:solidFill>
                  <a:schemeClr val="bg1"/>
                </a:solidFill>
                <a:latin typeface="Titillium semibold"/>
                <a:cs typeface="Titillium semibold"/>
              </a:rPr>
              <a:t>term</a:t>
            </a:r>
            <a:endParaRPr lang="it-IT" sz="2300" i="1" dirty="0">
              <a:solidFill>
                <a:schemeClr val="bg1"/>
              </a:solidFill>
              <a:latin typeface="Titillium semibold"/>
              <a:cs typeface="Titillium semibold"/>
            </a:endParaRPr>
          </a:p>
        </p:txBody>
      </p:sp>
      <p:pic>
        <p:nvPicPr>
          <p:cNvPr id="11" name="Immagine 10" descr="loghi.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sp>
        <p:nvSpPr>
          <p:cNvPr id="24" name="Slide Number Placeholder 3"/>
          <p:cNvSpPr>
            <a:spLocks noGrp="1"/>
          </p:cNvSpPr>
          <p:nvPr>
            <p:ph type="sldNum" sz="quarter" idx="12"/>
          </p:nvPr>
        </p:nvSpPr>
        <p:spPr>
          <a:xfrm>
            <a:off x="9628909" y="352907"/>
            <a:ext cx="908242" cy="365125"/>
          </a:xfrm>
        </p:spPr>
        <p:txBody>
          <a:bodyPr/>
          <a:lstStyle/>
          <a:p>
            <a:fld id="{4033788C-5A8F-3448-AA63-7DA3E864F52C}" type="slidenum">
              <a:rPr lang="it-IT" smtClean="0"/>
              <a:pPr/>
              <a:t>3</a:t>
            </a:fld>
            <a:endParaRPr lang="it-IT"/>
          </a:p>
        </p:txBody>
      </p:sp>
      <p:sp>
        <p:nvSpPr>
          <p:cNvPr id="15"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grpSp>
        <p:nvGrpSpPr>
          <p:cNvPr id="4" name="Group 3"/>
          <p:cNvGrpSpPr/>
          <p:nvPr/>
        </p:nvGrpSpPr>
        <p:grpSpPr>
          <a:xfrm>
            <a:off x="1699822" y="1473971"/>
            <a:ext cx="8666842" cy="2634596"/>
            <a:chOff x="175822" y="1548245"/>
            <a:chExt cx="8666842" cy="2634596"/>
          </a:xfrm>
        </p:grpSpPr>
        <p:sp>
          <p:nvSpPr>
            <p:cNvPr id="5" name="Rectangle 4"/>
            <p:cNvSpPr/>
            <p:nvPr/>
          </p:nvSpPr>
          <p:spPr>
            <a:xfrm>
              <a:off x="175822" y="1979129"/>
              <a:ext cx="8666842" cy="2203712"/>
            </a:xfrm>
            <a:prstGeom prst="rect">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it-IT" b="1" dirty="0"/>
                <a:t>«Jobs </a:t>
              </a:r>
              <a:r>
                <a:rPr lang="it-IT" b="1" dirty="0" err="1"/>
                <a:t>Act</a:t>
              </a:r>
              <a:r>
                <a:rPr lang="it-IT" b="1" dirty="0"/>
                <a:t>» </a:t>
              </a:r>
              <a:r>
                <a:rPr lang="it-IT" b="1" dirty="0" err="1"/>
                <a:t>decree</a:t>
              </a:r>
              <a:r>
                <a:rPr lang="it-IT" b="1" dirty="0"/>
                <a:t> n. 150, 2015: </a:t>
              </a:r>
            </a:p>
            <a:p>
              <a:pPr marL="285750" indent="-285750">
                <a:buFont typeface="Arial" panose="020B0604020202020204" pitchFamily="34" charset="0"/>
                <a:buChar char="•"/>
              </a:pPr>
              <a:r>
                <a:rPr lang="it-IT" dirty="0"/>
                <a:t>Development of a </a:t>
              </a:r>
              <a:r>
                <a:rPr lang="it-IT" b="1" dirty="0" err="1"/>
                <a:t>national</a:t>
              </a:r>
              <a:r>
                <a:rPr lang="it-IT" b="1" dirty="0"/>
                <a:t> agency for the management of </a:t>
              </a:r>
              <a:r>
                <a:rPr lang="it-IT" b="1" dirty="0" err="1"/>
                <a:t>ALMPs</a:t>
              </a:r>
              <a:r>
                <a:rPr lang="it-IT" dirty="0"/>
                <a:t> (ANPAL), </a:t>
              </a:r>
              <a:r>
                <a:rPr lang="it-IT" dirty="0" err="1"/>
                <a:t>tasked</a:t>
              </a:r>
              <a:r>
                <a:rPr lang="it-IT" dirty="0"/>
                <a:t> with the </a:t>
              </a:r>
              <a:r>
                <a:rPr lang="it-IT" dirty="0" err="1"/>
                <a:t>development</a:t>
              </a:r>
              <a:r>
                <a:rPr lang="it-IT" dirty="0"/>
                <a:t> of a </a:t>
              </a:r>
              <a:r>
                <a:rPr lang="it-IT" dirty="0" err="1"/>
                <a:t>centralised</a:t>
              </a:r>
              <a:r>
                <a:rPr lang="it-IT" dirty="0"/>
                <a:t> IT </a:t>
              </a:r>
              <a:r>
                <a:rPr lang="it-IT" dirty="0" err="1"/>
                <a:t>system</a:t>
              </a:r>
              <a:endParaRPr lang="it-IT" dirty="0"/>
            </a:p>
            <a:p>
              <a:pPr marL="285750" indent="-285750">
                <a:buFont typeface="Arial" panose="020B0604020202020204" pitchFamily="34" charset="0"/>
                <a:buChar char="•"/>
              </a:pPr>
              <a:r>
                <a:rPr lang="it-IT" dirty="0" err="1"/>
                <a:t>Shift</a:t>
              </a:r>
              <a:r>
                <a:rPr lang="it-IT" dirty="0"/>
                <a:t> in </a:t>
              </a:r>
              <a:r>
                <a:rPr lang="it-IT" dirty="0" err="1"/>
                <a:t>responsibilities</a:t>
              </a:r>
              <a:r>
                <a:rPr lang="it-IT" dirty="0"/>
                <a:t> for the </a:t>
              </a:r>
              <a:r>
                <a:rPr lang="it-IT" b="1" dirty="0"/>
                <a:t>management of PES </a:t>
              </a:r>
              <a:r>
                <a:rPr lang="it-IT" dirty="0"/>
                <a:t>(</a:t>
              </a:r>
              <a:r>
                <a:rPr lang="it-IT" dirty="0" err="1"/>
                <a:t>local</a:t>
              </a:r>
              <a:r>
                <a:rPr lang="it-IT" dirty="0"/>
                <a:t> </a:t>
              </a:r>
              <a:r>
                <a:rPr lang="it-IT" dirty="0" err="1"/>
                <a:t>government</a:t>
              </a:r>
              <a:r>
                <a:rPr lang="it-IT" dirty="0"/>
                <a:t> </a:t>
              </a:r>
              <a:r>
                <a:rPr lang="it-IT" dirty="0" err="1"/>
                <a:t>reform</a:t>
              </a:r>
              <a:r>
                <a:rPr lang="it-IT" dirty="0"/>
                <a:t>)</a:t>
              </a:r>
            </a:p>
            <a:p>
              <a:pPr marL="285750" indent="-285750">
                <a:buFont typeface="Arial" panose="020B0604020202020204" pitchFamily="34" charset="0"/>
                <a:buChar char="•"/>
              </a:pPr>
              <a:r>
                <a:rPr lang="it-IT" b="1" dirty="0" err="1"/>
                <a:t>Restructuring</a:t>
              </a:r>
              <a:r>
                <a:rPr lang="it-IT" b="1" dirty="0"/>
                <a:t> </a:t>
              </a:r>
              <a:r>
                <a:rPr lang="it-IT" dirty="0"/>
                <a:t>of </a:t>
              </a:r>
              <a:r>
                <a:rPr lang="it-IT" dirty="0" err="1"/>
                <a:t>services</a:t>
              </a:r>
              <a:r>
                <a:rPr lang="it-IT" dirty="0"/>
                <a:t> to </a:t>
              </a:r>
              <a:r>
                <a:rPr lang="it-IT" dirty="0" err="1"/>
                <a:t>provide</a:t>
              </a:r>
              <a:r>
                <a:rPr lang="it-IT" dirty="0"/>
                <a:t> an </a:t>
              </a:r>
              <a:r>
                <a:rPr lang="it-IT" dirty="0" err="1"/>
                <a:t>integrated</a:t>
              </a:r>
              <a:r>
                <a:rPr lang="it-IT" dirty="0"/>
                <a:t> </a:t>
              </a:r>
              <a:r>
                <a:rPr lang="it-IT" dirty="0" err="1"/>
                <a:t>offering</a:t>
              </a:r>
              <a:r>
                <a:rPr lang="it-IT" dirty="0"/>
                <a:t> (</a:t>
              </a:r>
              <a:r>
                <a:rPr lang="it-IT" dirty="0" err="1"/>
                <a:t>one</a:t>
              </a:r>
              <a:r>
                <a:rPr lang="it-IT" dirty="0"/>
                <a:t>-stop-</a:t>
              </a:r>
              <a:r>
                <a:rPr lang="it-IT" dirty="0" err="1"/>
                <a:t>shops</a:t>
              </a:r>
              <a:r>
                <a:rPr lang="it-IT" dirty="0"/>
                <a:t> for </a:t>
              </a:r>
              <a:r>
                <a:rPr lang="it-IT" dirty="0" err="1"/>
                <a:t>orientation</a:t>
              </a:r>
              <a:r>
                <a:rPr lang="it-IT" dirty="0"/>
                <a:t>, </a:t>
              </a:r>
              <a:r>
                <a:rPr lang="it-IT" dirty="0" err="1"/>
                <a:t>profiling</a:t>
              </a:r>
              <a:r>
                <a:rPr lang="it-IT" dirty="0"/>
                <a:t>, </a:t>
              </a:r>
              <a:r>
                <a:rPr lang="it-IT" dirty="0" err="1"/>
                <a:t>matching</a:t>
              </a:r>
              <a:r>
                <a:rPr lang="it-IT" dirty="0"/>
                <a:t>, </a:t>
              </a:r>
              <a:r>
                <a:rPr lang="it-IT" dirty="0" err="1"/>
                <a:t>support</a:t>
              </a:r>
              <a:r>
                <a:rPr lang="it-IT" dirty="0"/>
                <a:t> for </a:t>
              </a:r>
              <a:r>
                <a:rPr lang="it-IT" dirty="0" err="1"/>
                <a:t>start-ups</a:t>
              </a:r>
              <a:r>
                <a:rPr lang="it-IT" dirty="0"/>
                <a:t>)</a:t>
              </a:r>
            </a:p>
            <a:p>
              <a:pPr marL="285750" indent="-285750">
                <a:buFont typeface="Arial" panose="020B0604020202020204" pitchFamily="34" charset="0"/>
                <a:buChar char="•"/>
              </a:pPr>
              <a:r>
                <a:rPr lang="it-IT" b="1" dirty="0"/>
                <a:t>Partnership </a:t>
              </a:r>
              <a:r>
                <a:rPr lang="it-IT" dirty="0"/>
                <a:t>and </a:t>
              </a:r>
              <a:r>
                <a:rPr lang="it-IT" dirty="0" err="1"/>
                <a:t>active</a:t>
              </a:r>
              <a:r>
                <a:rPr lang="it-IT" dirty="0"/>
                <a:t> </a:t>
              </a:r>
              <a:r>
                <a:rPr lang="it-IT" dirty="0" err="1"/>
                <a:t>involvement</a:t>
              </a:r>
              <a:r>
                <a:rPr lang="it-IT" dirty="0"/>
                <a:t> with private providers </a:t>
              </a:r>
              <a:r>
                <a:rPr lang="it-IT" dirty="0" err="1"/>
                <a:t>based</a:t>
              </a:r>
              <a:r>
                <a:rPr lang="it-IT" dirty="0"/>
                <a:t> on </a:t>
              </a:r>
              <a:r>
                <a:rPr lang="it-IT" i="1" dirty="0"/>
                <a:t>standard </a:t>
              </a:r>
              <a:r>
                <a:rPr lang="it-IT" i="1" dirty="0" err="1"/>
                <a:t>unit</a:t>
              </a:r>
              <a:r>
                <a:rPr lang="it-IT" i="1" dirty="0"/>
                <a:t> </a:t>
              </a:r>
              <a:r>
                <a:rPr lang="it-IT" i="1" dirty="0" err="1"/>
                <a:t>costs</a:t>
              </a:r>
              <a:endParaRPr lang="it-IT" i="1" dirty="0"/>
            </a:p>
          </p:txBody>
        </p:sp>
        <p:sp>
          <p:nvSpPr>
            <p:cNvPr id="2" name="Rectangle 1"/>
            <p:cNvSpPr/>
            <p:nvPr/>
          </p:nvSpPr>
          <p:spPr>
            <a:xfrm>
              <a:off x="175822" y="1548245"/>
              <a:ext cx="1715323" cy="311728"/>
            </a:xfrm>
            <a:prstGeom prst="rect">
              <a:avLst/>
            </a:prstGeom>
            <a:solidFill>
              <a:schemeClr val="accent1">
                <a:lumMod val="50000"/>
              </a:schemeClr>
            </a:solidFill>
            <a:ln>
              <a:solidFill>
                <a:schemeClr val="accent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i="1" dirty="0"/>
                <a:t>Short </a:t>
              </a:r>
              <a:r>
                <a:rPr lang="it-IT" sz="2400" i="1" dirty="0" err="1"/>
                <a:t>Term</a:t>
              </a:r>
              <a:endParaRPr lang="it-IT" sz="2400" i="1" dirty="0"/>
            </a:p>
          </p:txBody>
        </p:sp>
      </p:grpSp>
      <p:grpSp>
        <p:nvGrpSpPr>
          <p:cNvPr id="20" name="Group 19"/>
          <p:cNvGrpSpPr/>
          <p:nvPr/>
        </p:nvGrpSpPr>
        <p:grpSpPr>
          <a:xfrm>
            <a:off x="1681980" y="4258571"/>
            <a:ext cx="8666842" cy="1811047"/>
            <a:chOff x="175822" y="1548245"/>
            <a:chExt cx="8666842" cy="1811047"/>
          </a:xfrm>
        </p:grpSpPr>
        <p:sp>
          <p:nvSpPr>
            <p:cNvPr id="21" name="Rectangle 20"/>
            <p:cNvSpPr/>
            <p:nvPr/>
          </p:nvSpPr>
          <p:spPr>
            <a:xfrm>
              <a:off x="175822" y="1979129"/>
              <a:ext cx="8666842" cy="1380163"/>
            </a:xfrm>
            <a:prstGeom prst="rect">
              <a:avLst/>
            </a:prstGeom>
            <a:solidFill>
              <a:schemeClr val="bg1">
                <a:lumMod val="75000"/>
              </a:schemeClr>
            </a:solidFill>
            <a:ln>
              <a:solidFill>
                <a:schemeClr val="bg1">
                  <a:lumMod val="75000"/>
                </a:schemeClr>
              </a:solidFill>
            </a:ln>
          </p:spPr>
          <p:style>
            <a:lnRef idx="1">
              <a:schemeClr val="accent3"/>
            </a:lnRef>
            <a:fillRef idx="3">
              <a:schemeClr val="accent3"/>
            </a:fillRef>
            <a:effectRef idx="2">
              <a:schemeClr val="accent3"/>
            </a:effectRef>
            <a:fontRef idx="minor">
              <a:schemeClr val="lt1"/>
            </a:fontRef>
          </p:style>
          <p:txBody>
            <a:bodyPr rtlCol="0" anchor="ctr"/>
            <a:lstStyle/>
            <a:p>
              <a:r>
                <a:rPr lang="it-IT" b="1" dirty="0" err="1">
                  <a:solidFill>
                    <a:schemeClr val="tx1"/>
                  </a:solidFill>
                </a:rPr>
                <a:t>Constitutional</a:t>
              </a:r>
              <a:r>
                <a:rPr lang="it-IT" b="1" dirty="0">
                  <a:solidFill>
                    <a:schemeClr val="tx1"/>
                  </a:solidFill>
                </a:rPr>
                <a:t> </a:t>
              </a:r>
              <a:r>
                <a:rPr lang="it-IT" b="1" dirty="0" err="1">
                  <a:solidFill>
                    <a:schemeClr val="tx1"/>
                  </a:solidFill>
                </a:rPr>
                <a:t>Reform</a:t>
              </a:r>
              <a:r>
                <a:rPr lang="it-IT" b="1" dirty="0">
                  <a:solidFill>
                    <a:schemeClr val="tx1"/>
                  </a:solidFill>
                </a:rPr>
                <a:t>: </a:t>
              </a:r>
              <a:r>
                <a:rPr lang="it-IT" b="1" dirty="0" err="1">
                  <a:solidFill>
                    <a:schemeClr val="tx1"/>
                  </a:solidFill>
                </a:rPr>
                <a:t>overhaul</a:t>
              </a:r>
              <a:r>
                <a:rPr lang="it-IT" b="1" dirty="0">
                  <a:solidFill>
                    <a:schemeClr val="tx1"/>
                  </a:solidFill>
                </a:rPr>
                <a:t> of multi-</a:t>
              </a:r>
              <a:r>
                <a:rPr lang="it-IT" b="1" dirty="0" err="1">
                  <a:solidFill>
                    <a:schemeClr val="tx1"/>
                  </a:solidFill>
                </a:rPr>
                <a:t>level</a:t>
              </a:r>
              <a:r>
                <a:rPr lang="it-IT" b="1" dirty="0">
                  <a:solidFill>
                    <a:schemeClr val="tx1"/>
                  </a:solidFill>
                </a:rPr>
                <a:t> </a:t>
              </a:r>
              <a:r>
                <a:rPr lang="it-IT" b="1" dirty="0" err="1">
                  <a:solidFill>
                    <a:schemeClr val="tx1"/>
                  </a:solidFill>
                </a:rPr>
                <a:t>governance</a:t>
              </a:r>
              <a:r>
                <a:rPr lang="it-IT" b="1" dirty="0">
                  <a:solidFill>
                    <a:schemeClr val="tx1"/>
                  </a:solidFill>
                </a:rPr>
                <a:t> in </a:t>
              </a:r>
              <a:r>
                <a:rPr lang="it-IT" b="1" dirty="0" err="1">
                  <a:solidFill>
                    <a:schemeClr val="tx1"/>
                  </a:solidFill>
                </a:rPr>
                <a:t>Italy</a:t>
              </a:r>
              <a:endParaRPr lang="it-IT" b="1" dirty="0">
                <a:solidFill>
                  <a:schemeClr val="tx1"/>
                </a:solidFill>
              </a:endParaRPr>
            </a:p>
            <a:p>
              <a:pPr marL="285750" indent="-285750">
                <a:buFont typeface="Arial" panose="020B0604020202020204" pitchFamily="34" charset="0"/>
                <a:buChar char="•"/>
              </a:pPr>
              <a:r>
                <a:rPr lang="it-IT" b="1" dirty="0">
                  <a:solidFill>
                    <a:schemeClr val="tx1"/>
                  </a:solidFill>
                </a:rPr>
                <a:t>Art. 31: </a:t>
              </a:r>
              <a:r>
                <a:rPr lang="it-IT" dirty="0">
                  <a:solidFill>
                    <a:schemeClr val="tx1"/>
                  </a:solidFill>
                </a:rPr>
                <a:t>The </a:t>
              </a:r>
              <a:r>
                <a:rPr lang="it-IT" dirty="0" err="1">
                  <a:solidFill>
                    <a:schemeClr val="tx1"/>
                  </a:solidFill>
                </a:rPr>
                <a:t>national</a:t>
              </a:r>
              <a:r>
                <a:rPr lang="it-IT" dirty="0">
                  <a:solidFill>
                    <a:schemeClr val="tx1"/>
                  </a:solidFill>
                </a:rPr>
                <a:t> </a:t>
              </a:r>
              <a:r>
                <a:rPr lang="it-IT" dirty="0" err="1">
                  <a:solidFill>
                    <a:schemeClr val="tx1"/>
                  </a:solidFill>
                </a:rPr>
                <a:t>government</a:t>
              </a:r>
              <a:r>
                <a:rPr lang="it-IT" dirty="0">
                  <a:solidFill>
                    <a:schemeClr val="tx1"/>
                  </a:solidFill>
                </a:rPr>
                <a:t> </a:t>
              </a:r>
              <a:r>
                <a:rPr lang="it-IT" dirty="0" err="1">
                  <a:solidFill>
                    <a:schemeClr val="tx1"/>
                  </a:solidFill>
                </a:rPr>
                <a:t>will</a:t>
              </a:r>
              <a:r>
                <a:rPr lang="it-IT" dirty="0">
                  <a:solidFill>
                    <a:schemeClr val="tx1"/>
                  </a:solidFill>
                </a:rPr>
                <a:t> </a:t>
              </a:r>
              <a:r>
                <a:rPr lang="it-IT" dirty="0" err="1">
                  <a:solidFill>
                    <a:schemeClr val="tx1"/>
                  </a:solidFill>
                </a:rPr>
                <a:t>become</a:t>
              </a:r>
              <a:r>
                <a:rPr lang="it-IT" dirty="0">
                  <a:solidFill>
                    <a:schemeClr val="tx1"/>
                  </a:solidFill>
                </a:rPr>
                <a:t> </a:t>
              </a:r>
              <a:r>
                <a:rPr lang="it-IT" dirty="0" err="1">
                  <a:solidFill>
                    <a:schemeClr val="tx1"/>
                  </a:solidFill>
                </a:rPr>
                <a:t>exclusively</a:t>
              </a:r>
              <a:r>
                <a:rPr lang="it-IT" dirty="0">
                  <a:solidFill>
                    <a:schemeClr val="tx1"/>
                  </a:solidFill>
                </a:rPr>
                <a:t> </a:t>
              </a:r>
              <a:r>
                <a:rPr lang="it-IT" dirty="0" err="1">
                  <a:solidFill>
                    <a:schemeClr val="tx1"/>
                  </a:solidFill>
                </a:rPr>
                <a:t>responsible</a:t>
              </a:r>
              <a:r>
                <a:rPr lang="it-IT" dirty="0">
                  <a:solidFill>
                    <a:schemeClr val="tx1"/>
                  </a:solidFill>
                </a:rPr>
                <a:t> for welfare </a:t>
              </a:r>
              <a:r>
                <a:rPr lang="it-IT" dirty="0" err="1">
                  <a:solidFill>
                    <a:schemeClr val="tx1"/>
                  </a:solidFill>
                </a:rPr>
                <a:t>policies</a:t>
              </a:r>
              <a:r>
                <a:rPr lang="it-IT" dirty="0">
                  <a:solidFill>
                    <a:schemeClr val="tx1"/>
                  </a:solidFill>
                </a:rPr>
                <a:t>, </a:t>
              </a:r>
              <a:r>
                <a:rPr lang="it-IT" dirty="0" err="1">
                  <a:solidFill>
                    <a:schemeClr val="tx1"/>
                  </a:solidFill>
                </a:rPr>
                <a:t>health</a:t>
              </a:r>
              <a:r>
                <a:rPr lang="it-IT" dirty="0">
                  <a:solidFill>
                    <a:schemeClr val="tx1"/>
                  </a:solidFill>
                </a:rPr>
                <a:t> and </a:t>
              </a:r>
              <a:r>
                <a:rPr lang="it-IT" dirty="0" err="1">
                  <a:solidFill>
                    <a:schemeClr val="tx1"/>
                  </a:solidFill>
                </a:rPr>
                <a:t>safety</a:t>
              </a:r>
              <a:r>
                <a:rPr lang="it-IT" dirty="0">
                  <a:solidFill>
                    <a:schemeClr val="tx1"/>
                  </a:solidFill>
                </a:rPr>
                <a:t> </a:t>
              </a:r>
              <a:r>
                <a:rPr lang="it-IT" dirty="0" err="1">
                  <a:solidFill>
                    <a:schemeClr val="tx1"/>
                  </a:solidFill>
                </a:rPr>
                <a:t>regulations</a:t>
              </a:r>
              <a:r>
                <a:rPr lang="it-IT" dirty="0">
                  <a:solidFill>
                    <a:schemeClr val="tx1"/>
                  </a:solidFill>
                </a:rPr>
                <a:t>, </a:t>
              </a:r>
              <a:r>
                <a:rPr lang="it-IT" dirty="0" err="1">
                  <a:solidFill>
                    <a:schemeClr val="tx1"/>
                  </a:solidFill>
                </a:rPr>
                <a:t>ALMPs</a:t>
              </a:r>
              <a:r>
                <a:rPr lang="it-IT" dirty="0">
                  <a:solidFill>
                    <a:schemeClr val="tx1"/>
                  </a:solidFill>
                </a:rPr>
                <a:t> and </a:t>
              </a:r>
              <a:r>
                <a:rPr lang="it-IT" dirty="0" err="1">
                  <a:solidFill>
                    <a:schemeClr val="tx1"/>
                  </a:solidFill>
                </a:rPr>
                <a:t>vocational</a:t>
              </a:r>
              <a:r>
                <a:rPr lang="it-IT" dirty="0">
                  <a:solidFill>
                    <a:schemeClr val="tx1"/>
                  </a:solidFill>
                </a:rPr>
                <a:t> training </a:t>
              </a:r>
            </a:p>
            <a:p>
              <a:pPr marL="285750" indent="-285750">
                <a:buFont typeface="Arial" panose="020B0604020202020204" pitchFamily="34" charset="0"/>
                <a:buChar char="•"/>
              </a:pPr>
              <a:r>
                <a:rPr lang="it-IT" dirty="0" err="1">
                  <a:solidFill>
                    <a:schemeClr val="tx1"/>
                  </a:solidFill>
                </a:rPr>
                <a:t>Key</a:t>
              </a:r>
              <a:r>
                <a:rPr lang="it-IT" dirty="0">
                  <a:solidFill>
                    <a:schemeClr val="tx1"/>
                  </a:solidFill>
                </a:rPr>
                <a:t> </a:t>
              </a:r>
              <a:r>
                <a:rPr lang="it-IT" dirty="0" err="1">
                  <a:solidFill>
                    <a:schemeClr val="tx1"/>
                  </a:solidFill>
                </a:rPr>
                <a:t>role</a:t>
              </a:r>
              <a:r>
                <a:rPr lang="it-IT" dirty="0">
                  <a:solidFill>
                    <a:schemeClr val="tx1"/>
                  </a:solidFill>
                </a:rPr>
                <a:t> </a:t>
              </a:r>
              <a:r>
                <a:rPr lang="it-IT" dirty="0" err="1">
                  <a:solidFill>
                    <a:schemeClr val="tx1"/>
                  </a:solidFill>
                </a:rPr>
                <a:t>played</a:t>
              </a:r>
              <a:r>
                <a:rPr lang="it-IT" dirty="0">
                  <a:solidFill>
                    <a:schemeClr val="tx1"/>
                  </a:solidFill>
                </a:rPr>
                <a:t> by ANPAL, under the </a:t>
              </a:r>
              <a:r>
                <a:rPr lang="it-IT" dirty="0" err="1">
                  <a:solidFill>
                    <a:schemeClr val="tx1"/>
                  </a:solidFill>
                </a:rPr>
                <a:t>supervision</a:t>
              </a:r>
              <a:r>
                <a:rPr lang="it-IT" dirty="0">
                  <a:solidFill>
                    <a:schemeClr val="tx1"/>
                  </a:solidFill>
                </a:rPr>
                <a:t> of the </a:t>
              </a:r>
              <a:r>
                <a:rPr lang="it-IT" dirty="0" err="1">
                  <a:solidFill>
                    <a:schemeClr val="tx1"/>
                  </a:solidFill>
                </a:rPr>
                <a:t>Labour</a:t>
              </a:r>
              <a:r>
                <a:rPr lang="it-IT" dirty="0">
                  <a:solidFill>
                    <a:schemeClr val="tx1"/>
                  </a:solidFill>
                </a:rPr>
                <a:t> </a:t>
              </a:r>
              <a:r>
                <a:rPr lang="it-IT" dirty="0" err="1">
                  <a:solidFill>
                    <a:schemeClr val="tx1"/>
                  </a:solidFill>
                </a:rPr>
                <a:t>Ministry</a:t>
              </a:r>
              <a:endParaRPr lang="it-IT" dirty="0">
                <a:solidFill>
                  <a:schemeClr val="tx1"/>
                </a:solidFill>
              </a:endParaRPr>
            </a:p>
          </p:txBody>
        </p:sp>
        <p:sp>
          <p:nvSpPr>
            <p:cNvPr id="23" name="Rectangle 22"/>
            <p:cNvSpPr/>
            <p:nvPr/>
          </p:nvSpPr>
          <p:spPr>
            <a:xfrm>
              <a:off x="175822" y="1548245"/>
              <a:ext cx="1715323" cy="311728"/>
            </a:xfrm>
            <a:prstGeom prst="rect">
              <a:avLst/>
            </a:prstGeom>
            <a:solidFill>
              <a:schemeClr val="bg1">
                <a:lumMod val="50000"/>
              </a:schemeClr>
            </a:solidFill>
            <a:ln>
              <a:solidFill>
                <a:schemeClr val="bg1">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it-IT" sz="2400" i="1" dirty="0"/>
                <a:t>Long </a:t>
              </a:r>
              <a:r>
                <a:rPr lang="it-IT" sz="2400" i="1" dirty="0" err="1"/>
                <a:t>Term</a:t>
              </a:r>
              <a:endParaRPr lang="it-IT" sz="2400" i="1" dirty="0"/>
            </a:p>
          </p:txBody>
        </p:sp>
      </p:grpSp>
      <p:pic>
        <p:nvPicPr>
          <p:cNvPr id="16" name="Immagine 15" descr="logo interno.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317221" y="1"/>
            <a:ext cx="4350777" cy="1321167"/>
          </a:xfrm>
          <a:prstGeom prst="rect">
            <a:avLst/>
          </a:prstGeom>
        </p:spPr>
      </p:pic>
    </p:spTree>
    <p:extLst>
      <p:ext uri="{BB962C8B-B14F-4D97-AF65-F5344CB8AC3E}">
        <p14:creationId xmlns:p14="http://schemas.microsoft.com/office/powerpoint/2010/main" xmlns="" val="357649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1524002" y="-1"/>
            <a:ext cx="9143999"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CasellaDiTesto 7"/>
          <p:cNvSpPr txBox="1"/>
          <p:nvPr/>
        </p:nvSpPr>
        <p:spPr>
          <a:xfrm>
            <a:off x="1982438" y="782728"/>
            <a:ext cx="8090830" cy="461665"/>
          </a:xfrm>
          <a:prstGeom prst="rect">
            <a:avLst/>
          </a:prstGeom>
          <a:noFill/>
        </p:spPr>
        <p:txBody>
          <a:bodyPr wrap="square" rtlCol="0">
            <a:spAutoFit/>
          </a:bodyPr>
          <a:lstStyle/>
          <a:p>
            <a:r>
              <a:rPr lang="en-US" sz="2300" dirty="0">
                <a:solidFill>
                  <a:schemeClr val="bg1"/>
                </a:solidFill>
                <a:latin typeface="Titillium semibold"/>
                <a:cs typeface="Titillium semibold"/>
              </a:rPr>
              <a:t>Regional Models</a:t>
            </a:r>
            <a:endParaRPr lang="en-US" sz="2300" b="1" dirty="0">
              <a:solidFill>
                <a:schemeClr val="bg1"/>
              </a:solidFill>
              <a:latin typeface="Titillium semibold"/>
              <a:cs typeface="Titillium semibold"/>
            </a:endParaRPr>
          </a:p>
        </p:txBody>
      </p:sp>
      <p:sp>
        <p:nvSpPr>
          <p:cNvPr id="10"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pic>
        <p:nvPicPr>
          <p:cNvPr id="11" name="Immagine 10" descr="loghi.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sp>
        <p:nvSpPr>
          <p:cNvPr id="3" name="Rectangle 2"/>
          <p:cNvSpPr/>
          <p:nvPr/>
        </p:nvSpPr>
        <p:spPr>
          <a:xfrm>
            <a:off x="1997186" y="1843549"/>
            <a:ext cx="4408530" cy="457200"/>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b="1" dirty="0"/>
              <a:t>3 DIFFERENT REGIONAL MODELS</a:t>
            </a:r>
          </a:p>
        </p:txBody>
      </p:sp>
      <p:sp>
        <p:nvSpPr>
          <p:cNvPr id="4" name="TextBox 3"/>
          <p:cNvSpPr txBox="1"/>
          <p:nvPr/>
        </p:nvSpPr>
        <p:spPr>
          <a:xfrm>
            <a:off x="1645921" y="2510174"/>
            <a:ext cx="8869681" cy="3416320"/>
          </a:xfrm>
          <a:prstGeom prst="rect">
            <a:avLst/>
          </a:prstGeom>
          <a:noFill/>
        </p:spPr>
        <p:txBody>
          <a:bodyPr wrap="square" rtlCol="0">
            <a:spAutoFit/>
          </a:bodyPr>
          <a:lstStyle/>
          <a:p>
            <a:pPr marL="342900" indent="-342900">
              <a:buFont typeface="Wingdings" panose="05000000000000000000" pitchFamily="2" charset="2"/>
              <a:buChar char="ü"/>
            </a:pPr>
            <a:r>
              <a:rPr lang="it-IT" sz="2400" b="1" i="1" dirty="0">
                <a:solidFill>
                  <a:schemeClr val="tx2">
                    <a:lumMod val="50000"/>
                  </a:schemeClr>
                </a:solidFill>
              </a:rPr>
              <a:t>10 REGIONS</a:t>
            </a:r>
            <a:r>
              <a:rPr lang="it-IT" dirty="0">
                <a:solidFill>
                  <a:schemeClr val="tx2">
                    <a:lumMod val="50000"/>
                  </a:schemeClr>
                </a:solidFill>
              </a:rPr>
              <a:t>, </a:t>
            </a:r>
            <a:r>
              <a:rPr lang="it-IT" sz="2000" dirty="0" err="1">
                <a:solidFill>
                  <a:schemeClr val="tx2">
                    <a:lumMod val="50000"/>
                  </a:schemeClr>
                </a:solidFill>
              </a:rPr>
              <a:t>both</a:t>
            </a:r>
            <a:r>
              <a:rPr lang="it-IT" sz="2000" dirty="0">
                <a:solidFill>
                  <a:schemeClr val="tx2">
                    <a:lumMod val="50000"/>
                  </a:schemeClr>
                </a:solidFill>
              </a:rPr>
              <a:t> the take up and the management of the </a:t>
            </a:r>
            <a:r>
              <a:rPr lang="it-IT" sz="2000" dirty="0" err="1">
                <a:solidFill>
                  <a:schemeClr val="tx2">
                    <a:lumMod val="50000"/>
                  </a:schemeClr>
                </a:solidFill>
              </a:rPr>
              <a:t>active</a:t>
            </a:r>
            <a:r>
              <a:rPr lang="it-IT" sz="2000" dirty="0">
                <a:solidFill>
                  <a:schemeClr val="tx2">
                    <a:lumMod val="50000"/>
                  </a:schemeClr>
                </a:solidFill>
              </a:rPr>
              <a:t> policy </a:t>
            </a:r>
            <a:r>
              <a:rPr lang="it-IT" sz="2000" dirty="0" err="1">
                <a:solidFill>
                  <a:schemeClr val="tx2">
                    <a:lumMod val="50000"/>
                  </a:schemeClr>
                </a:solidFill>
              </a:rPr>
              <a:t>measures</a:t>
            </a:r>
            <a:r>
              <a:rPr lang="it-IT" sz="2000" dirty="0">
                <a:solidFill>
                  <a:schemeClr val="tx2">
                    <a:lumMod val="50000"/>
                  </a:schemeClr>
                </a:solidFill>
              </a:rPr>
              <a:t> </a:t>
            </a:r>
            <a:r>
              <a:rPr lang="it-IT" sz="2000" dirty="0" err="1">
                <a:solidFill>
                  <a:schemeClr val="tx2">
                    <a:lumMod val="50000"/>
                  </a:schemeClr>
                </a:solidFill>
              </a:rPr>
              <a:t>is</a:t>
            </a:r>
            <a:r>
              <a:rPr lang="it-IT" sz="2000" dirty="0">
                <a:solidFill>
                  <a:schemeClr val="tx2">
                    <a:lumMod val="50000"/>
                  </a:schemeClr>
                </a:solidFill>
              </a:rPr>
              <a:t> </a:t>
            </a:r>
            <a:r>
              <a:rPr lang="it-IT" sz="2000" dirty="0" err="1">
                <a:solidFill>
                  <a:schemeClr val="tx2">
                    <a:lumMod val="50000"/>
                  </a:schemeClr>
                </a:solidFill>
              </a:rPr>
              <a:t>almost</a:t>
            </a:r>
            <a:r>
              <a:rPr lang="it-IT" sz="2000" dirty="0">
                <a:solidFill>
                  <a:schemeClr val="tx2">
                    <a:lumMod val="50000"/>
                  </a:schemeClr>
                </a:solidFill>
              </a:rPr>
              <a:t> </a:t>
            </a:r>
            <a:r>
              <a:rPr lang="it-IT" sz="2000" dirty="0" err="1">
                <a:solidFill>
                  <a:schemeClr val="tx2">
                    <a:lumMod val="50000"/>
                  </a:schemeClr>
                </a:solidFill>
              </a:rPr>
              <a:t>completely</a:t>
            </a:r>
            <a:r>
              <a:rPr lang="it-IT" sz="2000" dirty="0">
                <a:solidFill>
                  <a:schemeClr val="tx2">
                    <a:lumMod val="50000"/>
                  </a:schemeClr>
                </a:solidFill>
              </a:rPr>
              <a:t> in </a:t>
            </a:r>
            <a:r>
              <a:rPr lang="it-IT" sz="2000" dirty="0" err="1">
                <a:solidFill>
                  <a:schemeClr val="tx2">
                    <a:lumMod val="50000"/>
                  </a:schemeClr>
                </a:solidFill>
              </a:rPr>
              <a:t>charge</a:t>
            </a:r>
            <a:r>
              <a:rPr lang="it-IT" sz="2000" dirty="0">
                <a:solidFill>
                  <a:schemeClr val="tx2">
                    <a:lumMod val="50000"/>
                  </a:schemeClr>
                </a:solidFill>
              </a:rPr>
              <a:t> of the PES</a:t>
            </a:r>
          </a:p>
          <a:p>
            <a:endParaRPr lang="it-IT" dirty="0">
              <a:solidFill>
                <a:schemeClr val="tx2">
                  <a:lumMod val="50000"/>
                </a:schemeClr>
              </a:solidFill>
            </a:endParaRPr>
          </a:p>
          <a:p>
            <a:pPr marL="342900" indent="-342900">
              <a:buFont typeface="Wingdings" panose="05000000000000000000" pitchFamily="2" charset="2"/>
              <a:buChar char="ü"/>
            </a:pPr>
            <a:r>
              <a:rPr lang="it-IT" sz="2400" b="1" dirty="0">
                <a:solidFill>
                  <a:schemeClr val="tx2">
                    <a:lumMod val="50000"/>
                  </a:schemeClr>
                </a:solidFill>
              </a:rPr>
              <a:t>7 </a:t>
            </a:r>
            <a:r>
              <a:rPr lang="it-IT" sz="2400" b="1" i="1" dirty="0">
                <a:solidFill>
                  <a:schemeClr val="tx2">
                    <a:lumMod val="50000"/>
                  </a:schemeClr>
                </a:solidFill>
              </a:rPr>
              <a:t>REGIONS</a:t>
            </a:r>
            <a:r>
              <a:rPr lang="it-IT" sz="2400" b="1" dirty="0">
                <a:solidFill>
                  <a:schemeClr val="tx2">
                    <a:lumMod val="50000"/>
                  </a:schemeClr>
                </a:solidFill>
              </a:rPr>
              <a:t> </a:t>
            </a:r>
            <a:r>
              <a:rPr lang="it-IT" sz="2000" dirty="0">
                <a:solidFill>
                  <a:schemeClr val="tx2">
                    <a:lumMod val="50000"/>
                  </a:schemeClr>
                </a:solidFill>
              </a:rPr>
              <a:t>(Abruzzo, Basilicata, Friuli Venezia Giulia, Lazio, Puglia, Liguria and Veneto), private </a:t>
            </a:r>
            <a:r>
              <a:rPr lang="it-IT" sz="2000" dirty="0" err="1">
                <a:solidFill>
                  <a:schemeClr val="tx2">
                    <a:lumMod val="50000"/>
                  </a:schemeClr>
                </a:solidFill>
              </a:rPr>
              <a:t>employment</a:t>
            </a:r>
            <a:r>
              <a:rPr lang="it-IT" sz="2000" dirty="0">
                <a:solidFill>
                  <a:schemeClr val="tx2">
                    <a:lumMod val="50000"/>
                  </a:schemeClr>
                </a:solidFill>
              </a:rPr>
              <a:t> </a:t>
            </a:r>
            <a:r>
              <a:rPr lang="it-IT" sz="2000" dirty="0" err="1">
                <a:solidFill>
                  <a:schemeClr val="tx2">
                    <a:lumMod val="50000"/>
                  </a:schemeClr>
                </a:solidFill>
              </a:rPr>
              <a:t>services</a:t>
            </a:r>
            <a:r>
              <a:rPr lang="it-IT" sz="2000" dirty="0">
                <a:solidFill>
                  <a:schemeClr val="tx2">
                    <a:lumMod val="50000"/>
                  </a:schemeClr>
                </a:solidFill>
              </a:rPr>
              <a:t> or </a:t>
            </a:r>
            <a:r>
              <a:rPr lang="it-IT" sz="2000" dirty="0" err="1">
                <a:solidFill>
                  <a:schemeClr val="tx2">
                    <a:lumMod val="50000"/>
                  </a:schemeClr>
                </a:solidFill>
              </a:rPr>
              <a:t>other</a:t>
            </a:r>
            <a:r>
              <a:rPr lang="it-IT" sz="2000" dirty="0">
                <a:solidFill>
                  <a:schemeClr val="tx2">
                    <a:lumMod val="50000"/>
                  </a:schemeClr>
                </a:solidFill>
              </a:rPr>
              <a:t> </a:t>
            </a:r>
            <a:r>
              <a:rPr lang="it-IT" sz="2000" dirty="0" err="1">
                <a:solidFill>
                  <a:schemeClr val="tx2">
                    <a:lumMod val="50000"/>
                  </a:schemeClr>
                </a:solidFill>
              </a:rPr>
              <a:t>accredited</a:t>
            </a:r>
            <a:r>
              <a:rPr lang="it-IT" sz="2000" dirty="0">
                <a:solidFill>
                  <a:schemeClr val="tx2">
                    <a:lumMod val="50000"/>
                  </a:schemeClr>
                </a:solidFill>
              </a:rPr>
              <a:t> </a:t>
            </a:r>
            <a:r>
              <a:rPr lang="it-IT" sz="2000" dirty="0" err="1">
                <a:solidFill>
                  <a:schemeClr val="tx2">
                    <a:lumMod val="50000"/>
                  </a:schemeClr>
                </a:solidFill>
              </a:rPr>
              <a:t>operators</a:t>
            </a:r>
            <a:r>
              <a:rPr lang="it-IT" sz="2000" dirty="0">
                <a:solidFill>
                  <a:schemeClr val="tx2">
                    <a:lumMod val="50000"/>
                  </a:schemeClr>
                </a:solidFill>
              </a:rPr>
              <a:t> </a:t>
            </a:r>
            <a:r>
              <a:rPr lang="it-IT" sz="2000" dirty="0" err="1">
                <a:solidFill>
                  <a:schemeClr val="tx2">
                    <a:lumMod val="50000"/>
                  </a:schemeClr>
                </a:solidFill>
              </a:rPr>
              <a:t>have</a:t>
            </a:r>
            <a:r>
              <a:rPr lang="it-IT" sz="2000" dirty="0">
                <a:solidFill>
                  <a:schemeClr val="tx2">
                    <a:lumMod val="50000"/>
                  </a:schemeClr>
                </a:solidFill>
              </a:rPr>
              <a:t> an </a:t>
            </a:r>
            <a:r>
              <a:rPr lang="it-IT" sz="2000" dirty="0" err="1">
                <a:solidFill>
                  <a:schemeClr val="tx2">
                    <a:lumMod val="50000"/>
                  </a:schemeClr>
                </a:solidFill>
              </a:rPr>
              <a:t>important</a:t>
            </a:r>
            <a:r>
              <a:rPr lang="it-IT" sz="2000" dirty="0">
                <a:solidFill>
                  <a:schemeClr val="tx2">
                    <a:lumMod val="50000"/>
                  </a:schemeClr>
                </a:solidFill>
              </a:rPr>
              <a:t> </a:t>
            </a:r>
            <a:r>
              <a:rPr lang="it-IT" sz="2000" dirty="0" err="1">
                <a:solidFill>
                  <a:schemeClr val="tx2">
                    <a:lumMod val="50000"/>
                  </a:schemeClr>
                </a:solidFill>
              </a:rPr>
              <a:t>role</a:t>
            </a:r>
            <a:r>
              <a:rPr lang="it-IT" sz="2000" dirty="0">
                <a:solidFill>
                  <a:schemeClr val="tx2">
                    <a:lumMod val="50000"/>
                  </a:schemeClr>
                </a:solidFill>
              </a:rPr>
              <a:t> in </a:t>
            </a:r>
            <a:r>
              <a:rPr lang="it-IT" sz="2000" dirty="0" err="1">
                <a:solidFill>
                  <a:schemeClr val="tx2">
                    <a:lumMod val="50000"/>
                  </a:schemeClr>
                </a:solidFill>
              </a:rPr>
              <a:t>starting</a:t>
            </a:r>
            <a:r>
              <a:rPr lang="it-IT" sz="2000" dirty="0">
                <a:solidFill>
                  <a:schemeClr val="tx2">
                    <a:lumMod val="50000"/>
                  </a:schemeClr>
                </a:solidFill>
              </a:rPr>
              <a:t> the </a:t>
            </a:r>
            <a:r>
              <a:rPr lang="it-IT" sz="2000" dirty="0" err="1">
                <a:solidFill>
                  <a:schemeClr val="tx2">
                    <a:lumMod val="50000"/>
                  </a:schemeClr>
                </a:solidFill>
              </a:rPr>
              <a:t>young</a:t>
            </a:r>
            <a:r>
              <a:rPr lang="it-IT" sz="2000" dirty="0">
                <a:solidFill>
                  <a:schemeClr val="tx2">
                    <a:lumMod val="50000"/>
                  </a:schemeClr>
                </a:solidFill>
              </a:rPr>
              <a:t> NEET to </a:t>
            </a:r>
            <a:r>
              <a:rPr lang="it-IT" sz="2000" dirty="0" err="1">
                <a:solidFill>
                  <a:schemeClr val="tx2">
                    <a:lumMod val="50000"/>
                  </a:schemeClr>
                </a:solidFill>
              </a:rPr>
              <a:t>active</a:t>
            </a:r>
            <a:r>
              <a:rPr lang="it-IT" sz="2000" dirty="0">
                <a:solidFill>
                  <a:schemeClr val="tx2">
                    <a:lumMod val="50000"/>
                  </a:schemeClr>
                </a:solidFill>
              </a:rPr>
              <a:t> </a:t>
            </a:r>
            <a:r>
              <a:rPr lang="it-IT" sz="2000" dirty="0" err="1">
                <a:solidFill>
                  <a:schemeClr val="tx2">
                    <a:lumMod val="50000"/>
                  </a:schemeClr>
                </a:solidFill>
              </a:rPr>
              <a:t>policies</a:t>
            </a:r>
            <a:r>
              <a:rPr lang="it-IT" sz="2000" dirty="0">
                <a:solidFill>
                  <a:schemeClr val="tx2">
                    <a:lumMod val="50000"/>
                  </a:schemeClr>
                </a:solidFill>
              </a:rPr>
              <a:t> and in </a:t>
            </a:r>
            <a:r>
              <a:rPr lang="it-IT" sz="2000" dirty="0" err="1">
                <a:solidFill>
                  <a:schemeClr val="tx2">
                    <a:lumMod val="50000"/>
                  </a:schemeClr>
                </a:solidFill>
              </a:rPr>
              <a:t>managing</a:t>
            </a:r>
            <a:r>
              <a:rPr lang="it-IT" sz="2000" dirty="0">
                <a:solidFill>
                  <a:schemeClr val="tx2">
                    <a:lumMod val="50000"/>
                  </a:schemeClr>
                </a:solidFill>
              </a:rPr>
              <a:t> the </a:t>
            </a:r>
            <a:r>
              <a:rPr lang="it-IT" sz="2000" dirty="0" err="1">
                <a:solidFill>
                  <a:schemeClr val="tx2">
                    <a:lumMod val="50000"/>
                  </a:schemeClr>
                </a:solidFill>
              </a:rPr>
              <a:t>measures</a:t>
            </a:r>
            <a:endParaRPr lang="it-IT" sz="2000" dirty="0">
              <a:solidFill>
                <a:schemeClr val="tx2">
                  <a:lumMod val="50000"/>
                </a:schemeClr>
              </a:solidFill>
            </a:endParaRPr>
          </a:p>
          <a:p>
            <a:endParaRPr lang="it-IT" dirty="0">
              <a:solidFill>
                <a:schemeClr val="tx2">
                  <a:lumMod val="50000"/>
                </a:schemeClr>
              </a:solidFill>
            </a:endParaRPr>
          </a:p>
          <a:p>
            <a:pPr marL="342900" indent="-342900">
              <a:buFont typeface="Wingdings" panose="05000000000000000000" pitchFamily="2" charset="2"/>
              <a:buChar char="ü"/>
            </a:pPr>
            <a:r>
              <a:rPr lang="it-IT" sz="2400" b="1" i="1" dirty="0">
                <a:solidFill>
                  <a:schemeClr val="tx2">
                    <a:lumMod val="50000"/>
                  </a:schemeClr>
                </a:solidFill>
              </a:rPr>
              <a:t>3 REGIONS </a:t>
            </a:r>
            <a:r>
              <a:rPr lang="it-IT" sz="2000" dirty="0">
                <a:solidFill>
                  <a:schemeClr val="tx2">
                    <a:lumMod val="50000"/>
                  </a:schemeClr>
                </a:solidFill>
              </a:rPr>
              <a:t>(Lombardia, Piemonte and Campania), the private </a:t>
            </a:r>
            <a:r>
              <a:rPr lang="it-IT" sz="2000" dirty="0" err="1">
                <a:solidFill>
                  <a:schemeClr val="tx2">
                    <a:lumMod val="50000"/>
                  </a:schemeClr>
                </a:solidFill>
              </a:rPr>
              <a:t>operators</a:t>
            </a:r>
            <a:r>
              <a:rPr lang="it-IT" sz="2000" dirty="0">
                <a:solidFill>
                  <a:schemeClr val="tx2">
                    <a:lumMod val="50000"/>
                  </a:schemeClr>
                </a:solidFill>
              </a:rPr>
              <a:t> play an </a:t>
            </a:r>
            <a:r>
              <a:rPr lang="it-IT" sz="2000" dirty="0" err="1">
                <a:solidFill>
                  <a:schemeClr val="tx2">
                    <a:lumMod val="50000"/>
                  </a:schemeClr>
                </a:solidFill>
              </a:rPr>
              <a:t>important</a:t>
            </a:r>
            <a:r>
              <a:rPr lang="it-IT" sz="2000" dirty="0">
                <a:solidFill>
                  <a:schemeClr val="tx2">
                    <a:lumMod val="50000"/>
                  </a:schemeClr>
                </a:solidFill>
              </a:rPr>
              <a:t> </a:t>
            </a:r>
            <a:r>
              <a:rPr lang="it-IT" sz="2000" dirty="0" err="1">
                <a:solidFill>
                  <a:schemeClr val="tx2">
                    <a:lumMod val="50000"/>
                  </a:schemeClr>
                </a:solidFill>
              </a:rPr>
              <a:t>role</a:t>
            </a:r>
            <a:r>
              <a:rPr lang="it-IT" sz="2000" dirty="0">
                <a:solidFill>
                  <a:schemeClr val="tx2">
                    <a:lumMod val="50000"/>
                  </a:schemeClr>
                </a:solidFill>
              </a:rPr>
              <a:t> </a:t>
            </a:r>
            <a:r>
              <a:rPr lang="it-IT" sz="2000" dirty="0" err="1">
                <a:solidFill>
                  <a:schemeClr val="tx2">
                    <a:lumMod val="50000"/>
                  </a:schemeClr>
                </a:solidFill>
              </a:rPr>
              <a:t>since</a:t>
            </a:r>
            <a:r>
              <a:rPr lang="it-IT" sz="2000" dirty="0">
                <a:solidFill>
                  <a:schemeClr val="tx2">
                    <a:lumMod val="50000"/>
                  </a:schemeClr>
                </a:solidFill>
              </a:rPr>
              <a:t> the take up of the </a:t>
            </a:r>
            <a:r>
              <a:rPr lang="it-IT" sz="2000" dirty="0" err="1">
                <a:solidFill>
                  <a:schemeClr val="tx2">
                    <a:lumMod val="50000"/>
                  </a:schemeClr>
                </a:solidFill>
              </a:rPr>
              <a:t>young</a:t>
            </a:r>
            <a:r>
              <a:rPr lang="it-IT" sz="2000" dirty="0">
                <a:solidFill>
                  <a:schemeClr val="tx2">
                    <a:lumMod val="50000"/>
                  </a:schemeClr>
                </a:solidFill>
              </a:rPr>
              <a:t> </a:t>
            </a:r>
            <a:r>
              <a:rPr lang="it-IT" sz="2000" dirty="0" err="1">
                <a:solidFill>
                  <a:schemeClr val="tx2">
                    <a:lumMod val="50000"/>
                  </a:schemeClr>
                </a:solidFill>
              </a:rPr>
              <a:t>people</a:t>
            </a:r>
            <a:endParaRPr lang="it-IT" sz="2000" dirty="0">
              <a:solidFill>
                <a:schemeClr val="tx2">
                  <a:lumMod val="50000"/>
                </a:schemeClr>
              </a:solidFill>
            </a:endParaRPr>
          </a:p>
        </p:txBody>
      </p:sp>
      <p:pic>
        <p:nvPicPr>
          <p:cNvPr id="12" name="Immagine 11" descr="logo interno.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317221" y="1"/>
            <a:ext cx="4350777" cy="1321167"/>
          </a:xfrm>
          <a:prstGeom prst="rect">
            <a:avLst/>
          </a:prstGeom>
        </p:spPr>
      </p:pic>
    </p:spTree>
    <p:extLst>
      <p:ext uri="{BB962C8B-B14F-4D97-AF65-F5344CB8AC3E}">
        <p14:creationId xmlns:p14="http://schemas.microsoft.com/office/powerpoint/2010/main" xmlns="" val="384960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8656741" y="3055380"/>
            <a:ext cx="1919821" cy="1801159"/>
          </a:xfrm>
          <a:prstGeom prst="rect">
            <a:avLst/>
          </a:prstGeom>
          <a:solidFill>
            <a:schemeClr val="tx2"/>
          </a:solidFill>
          <a:ln w="285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b="1" i="1" dirty="0" err="1">
                <a:solidFill>
                  <a:schemeClr val="bg1"/>
                </a:solidFill>
              </a:rPr>
              <a:t>Interoperability</a:t>
            </a:r>
            <a:r>
              <a:rPr lang="it-IT" sz="2000" b="1" i="1" dirty="0">
                <a:solidFill>
                  <a:schemeClr val="bg1"/>
                </a:solidFill>
              </a:rPr>
              <a:t> with </a:t>
            </a:r>
            <a:r>
              <a:rPr lang="it-IT" sz="2000" b="1" i="1" dirty="0" err="1">
                <a:solidFill>
                  <a:schemeClr val="bg1"/>
                </a:solidFill>
              </a:rPr>
              <a:t>other</a:t>
            </a:r>
            <a:r>
              <a:rPr lang="it-IT" sz="2000" b="1" i="1" dirty="0">
                <a:solidFill>
                  <a:schemeClr val="bg1"/>
                </a:solidFill>
              </a:rPr>
              <a:t> </a:t>
            </a:r>
            <a:r>
              <a:rPr lang="it-IT" sz="2000" b="1" i="1" dirty="0" err="1">
                <a:solidFill>
                  <a:schemeClr val="bg1"/>
                </a:solidFill>
              </a:rPr>
              <a:t>databases</a:t>
            </a:r>
            <a:endParaRPr lang="it-IT" sz="2000" b="1" i="1" dirty="0">
              <a:solidFill>
                <a:schemeClr val="bg1"/>
              </a:solidFill>
            </a:endParaRPr>
          </a:p>
        </p:txBody>
      </p:sp>
      <p:sp>
        <p:nvSpPr>
          <p:cNvPr id="18" name="Rectangle 17"/>
          <p:cNvSpPr/>
          <p:nvPr/>
        </p:nvSpPr>
        <p:spPr>
          <a:xfrm>
            <a:off x="1674430" y="3055380"/>
            <a:ext cx="6875210" cy="1850931"/>
          </a:xfrm>
          <a:prstGeom prst="rect">
            <a:avLst/>
          </a:prstGeom>
          <a:noFill/>
          <a:ln w="28575">
            <a:solidFill>
              <a:schemeClr val="tx2"/>
            </a:solidFill>
          </a:ln>
        </p:spPr>
        <p:style>
          <a:lnRef idx="1">
            <a:schemeClr val="accent1"/>
          </a:lnRef>
          <a:fillRef idx="3">
            <a:schemeClr val="accent1"/>
          </a:fillRef>
          <a:effectRef idx="2">
            <a:schemeClr val="accent1"/>
          </a:effectRef>
          <a:fontRef idx="minor">
            <a:schemeClr val="lt1"/>
          </a:fontRef>
        </p:style>
        <p:txBody>
          <a:bodyPr rtlCol="0" anchor="t"/>
          <a:lstStyle/>
          <a:p>
            <a:r>
              <a:rPr lang="it-IT" dirty="0" err="1">
                <a:solidFill>
                  <a:schemeClr val="tx2">
                    <a:lumMod val="50000"/>
                  </a:schemeClr>
                </a:solidFill>
              </a:rPr>
              <a:t>Integrated</a:t>
            </a:r>
            <a:r>
              <a:rPr lang="it-IT" dirty="0">
                <a:solidFill>
                  <a:schemeClr val="tx2">
                    <a:lumMod val="50000"/>
                  </a:schemeClr>
                </a:solidFill>
              </a:rPr>
              <a:t> </a:t>
            </a:r>
            <a:r>
              <a:rPr lang="it-IT" dirty="0" err="1">
                <a:solidFill>
                  <a:schemeClr val="tx2">
                    <a:lumMod val="50000"/>
                  </a:schemeClr>
                </a:solidFill>
              </a:rPr>
              <a:t>system</a:t>
            </a:r>
            <a:r>
              <a:rPr lang="it-IT" dirty="0">
                <a:solidFill>
                  <a:schemeClr val="tx2">
                    <a:lumMod val="50000"/>
                  </a:schemeClr>
                </a:solidFill>
              </a:rPr>
              <a:t> </a:t>
            </a:r>
            <a:r>
              <a:rPr lang="it-IT" dirty="0" err="1">
                <a:solidFill>
                  <a:schemeClr val="tx2">
                    <a:lumMod val="50000"/>
                  </a:schemeClr>
                </a:solidFill>
              </a:rPr>
              <a:t>between</a:t>
            </a:r>
            <a:r>
              <a:rPr lang="it-IT" dirty="0">
                <a:solidFill>
                  <a:schemeClr val="tx2">
                    <a:lumMod val="50000"/>
                  </a:schemeClr>
                </a:solidFill>
              </a:rPr>
              <a:t> the:</a:t>
            </a:r>
          </a:p>
          <a:p>
            <a:pPr marL="285750" indent="-285750">
              <a:buFont typeface="Wingdings" panose="05000000000000000000" pitchFamily="2" charset="2"/>
              <a:buChar char="Ø"/>
            </a:pPr>
            <a:r>
              <a:rPr lang="it-IT" dirty="0">
                <a:solidFill>
                  <a:schemeClr val="tx2">
                    <a:lumMod val="50000"/>
                  </a:schemeClr>
                </a:solidFill>
              </a:rPr>
              <a:t>Portal for the </a:t>
            </a:r>
            <a:r>
              <a:rPr lang="it-IT" dirty="0" err="1">
                <a:solidFill>
                  <a:schemeClr val="tx2">
                    <a:lumMod val="50000"/>
                  </a:schemeClr>
                </a:solidFill>
              </a:rPr>
              <a:t>youth</a:t>
            </a:r>
            <a:r>
              <a:rPr lang="it-IT" dirty="0">
                <a:solidFill>
                  <a:schemeClr val="tx2">
                    <a:lumMod val="50000"/>
                  </a:schemeClr>
                </a:solidFill>
              </a:rPr>
              <a:t> </a:t>
            </a:r>
            <a:r>
              <a:rPr lang="it-IT" dirty="0" err="1">
                <a:solidFill>
                  <a:schemeClr val="tx2">
                    <a:lumMod val="50000"/>
                  </a:schemeClr>
                </a:solidFill>
              </a:rPr>
              <a:t>guarantee</a:t>
            </a:r>
            <a:r>
              <a:rPr lang="it-IT" dirty="0">
                <a:solidFill>
                  <a:schemeClr val="tx2">
                    <a:lumMod val="50000"/>
                  </a:schemeClr>
                </a:solidFill>
              </a:rPr>
              <a:t> (</a:t>
            </a:r>
            <a:r>
              <a:rPr lang="it-IT" dirty="0">
                <a:solidFill>
                  <a:schemeClr val="tx2">
                    <a:lumMod val="50000"/>
                  </a:schemeClr>
                </a:solidFill>
                <a:hlinkClick r:id="rId3"/>
              </a:rPr>
              <a:t>www.garanziagiovani.gov.it</a:t>
            </a:r>
            <a:r>
              <a:rPr lang="it-IT" dirty="0">
                <a:solidFill>
                  <a:schemeClr val="tx2">
                    <a:lumMod val="50000"/>
                  </a:schemeClr>
                </a:solidFill>
              </a:rPr>
              <a:t>)</a:t>
            </a:r>
          </a:p>
          <a:p>
            <a:pPr marL="285750" indent="-285750">
              <a:buFont typeface="Wingdings" panose="05000000000000000000" pitchFamily="2" charset="2"/>
              <a:buChar char="Ø"/>
            </a:pPr>
            <a:r>
              <a:rPr lang="it-IT" dirty="0">
                <a:solidFill>
                  <a:schemeClr val="tx2">
                    <a:lumMod val="50000"/>
                  </a:schemeClr>
                </a:solidFill>
              </a:rPr>
              <a:t>Web </a:t>
            </a:r>
            <a:r>
              <a:rPr lang="it-IT" dirty="0" err="1">
                <a:solidFill>
                  <a:schemeClr val="tx2">
                    <a:lumMod val="50000"/>
                  </a:schemeClr>
                </a:solidFill>
              </a:rPr>
              <a:t>portal</a:t>
            </a:r>
            <a:r>
              <a:rPr lang="it-IT" dirty="0">
                <a:solidFill>
                  <a:schemeClr val="tx2">
                    <a:lumMod val="50000"/>
                  </a:schemeClr>
                </a:solidFill>
              </a:rPr>
              <a:t> </a:t>
            </a:r>
            <a:r>
              <a:rPr lang="it-IT" dirty="0" err="1">
                <a:solidFill>
                  <a:schemeClr val="tx2">
                    <a:lumMod val="50000"/>
                  </a:schemeClr>
                </a:solidFill>
              </a:rPr>
              <a:t>cliclavoro</a:t>
            </a:r>
            <a:r>
              <a:rPr lang="it-IT" dirty="0">
                <a:solidFill>
                  <a:schemeClr val="tx2">
                    <a:lumMod val="50000"/>
                  </a:schemeClr>
                </a:solidFill>
              </a:rPr>
              <a:t> (</a:t>
            </a:r>
            <a:r>
              <a:rPr lang="it-IT" dirty="0">
                <a:solidFill>
                  <a:schemeClr val="tx2">
                    <a:lumMod val="50000"/>
                  </a:schemeClr>
                </a:solidFill>
                <a:hlinkClick r:id="rId4"/>
              </a:rPr>
              <a:t>www.cliclavoro.gov.it</a:t>
            </a:r>
            <a:r>
              <a:rPr lang="it-IT" dirty="0">
                <a:solidFill>
                  <a:schemeClr val="tx2">
                    <a:lumMod val="50000"/>
                  </a:schemeClr>
                </a:solidFill>
              </a:rPr>
              <a:t>) </a:t>
            </a:r>
          </a:p>
          <a:p>
            <a:r>
              <a:rPr lang="en-US" dirty="0">
                <a:solidFill>
                  <a:schemeClr val="tx2">
                    <a:lumMod val="50000"/>
                  </a:schemeClr>
                </a:solidFill>
              </a:rPr>
              <a:t>The data entered in the platform and in the database PAPL integrate the information of provincial services and employment agencies</a:t>
            </a:r>
            <a:endParaRPr lang="it-IT" dirty="0">
              <a:solidFill>
                <a:schemeClr val="tx2">
                  <a:lumMod val="50000"/>
                </a:schemeClr>
              </a:solidFill>
            </a:endParaRPr>
          </a:p>
        </p:txBody>
      </p:sp>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1524002" y="-1"/>
            <a:ext cx="9143999"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9" name="Immagine 8" descr="logo interno.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6317221" y="1"/>
            <a:ext cx="4350777" cy="1321167"/>
          </a:xfrm>
          <a:prstGeom prst="rect">
            <a:avLst/>
          </a:prstGeom>
        </p:spPr>
      </p:pic>
      <p:sp>
        <p:nvSpPr>
          <p:cNvPr id="8" name="CasellaDiTesto 7"/>
          <p:cNvSpPr txBox="1"/>
          <p:nvPr/>
        </p:nvSpPr>
        <p:spPr>
          <a:xfrm>
            <a:off x="1982438" y="782728"/>
            <a:ext cx="8090830" cy="461665"/>
          </a:xfrm>
          <a:prstGeom prst="rect">
            <a:avLst/>
          </a:prstGeom>
          <a:noFill/>
        </p:spPr>
        <p:txBody>
          <a:bodyPr wrap="square" rtlCol="0">
            <a:spAutoFit/>
          </a:bodyPr>
          <a:lstStyle/>
          <a:p>
            <a:r>
              <a:rPr lang="en-US" sz="2300" dirty="0">
                <a:solidFill>
                  <a:schemeClr val="bg1"/>
                </a:solidFill>
                <a:latin typeface="Titillium semibold"/>
                <a:cs typeface="Titillium semibold"/>
              </a:rPr>
              <a:t>Monitoring and IT Platform</a:t>
            </a:r>
            <a:endParaRPr lang="en-US" sz="2300" b="1" dirty="0">
              <a:solidFill>
                <a:schemeClr val="bg1"/>
              </a:solidFill>
              <a:latin typeface="Titillium semibold"/>
              <a:cs typeface="Titillium semibold"/>
            </a:endParaRPr>
          </a:p>
        </p:txBody>
      </p:sp>
      <p:sp>
        <p:nvSpPr>
          <p:cNvPr id="10"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pic>
        <p:nvPicPr>
          <p:cNvPr id="11" name="Immagine 10" descr="loghi.jp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sp>
        <p:nvSpPr>
          <p:cNvPr id="4" name="TextBox 3"/>
          <p:cNvSpPr txBox="1"/>
          <p:nvPr/>
        </p:nvSpPr>
        <p:spPr>
          <a:xfrm>
            <a:off x="1661159" y="1643944"/>
            <a:ext cx="8869681" cy="923330"/>
          </a:xfrm>
          <a:prstGeom prst="rect">
            <a:avLst/>
          </a:prstGeom>
          <a:noFill/>
        </p:spPr>
        <p:txBody>
          <a:bodyPr wrap="square" rtlCol="0">
            <a:spAutoFit/>
          </a:bodyPr>
          <a:lstStyle/>
          <a:p>
            <a:r>
              <a:rPr lang="en-US" dirty="0">
                <a:solidFill>
                  <a:schemeClr val="tx2">
                    <a:lumMod val="50000"/>
                  </a:schemeClr>
                </a:solidFill>
              </a:rPr>
              <a:t>Creation of a technology platform at the base of a unitary nationwide system with a coordinating role between the different actors interested in exchanging information and services</a:t>
            </a:r>
            <a:endParaRPr lang="it-IT" dirty="0">
              <a:solidFill>
                <a:schemeClr val="tx2">
                  <a:lumMod val="50000"/>
                </a:schemeClr>
              </a:solidFill>
            </a:endParaRPr>
          </a:p>
        </p:txBody>
      </p:sp>
      <p:cxnSp>
        <p:nvCxnSpPr>
          <p:cNvPr id="5" name="Straight Arrow Connector 4"/>
          <p:cNvCxnSpPr/>
          <p:nvPr/>
        </p:nvCxnSpPr>
        <p:spPr>
          <a:xfrm>
            <a:off x="5447122" y="1528275"/>
            <a:ext cx="60468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1879928" y="1412608"/>
            <a:ext cx="3347392" cy="231337"/>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i="1" dirty="0"/>
              <a:t>GOAL</a:t>
            </a:r>
          </a:p>
        </p:txBody>
      </p:sp>
      <p:sp>
        <p:nvSpPr>
          <p:cNvPr id="15" name="Rectangle 14"/>
          <p:cNvSpPr/>
          <p:nvPr/>
        </p:nvSpPr>
        <p:spPr>
          <a:xfrm>
            <a:off x="6317222" y="1409930"/>
            <a:ext cx="3943416" cy="226004"/>
          </a:xfrm>
          <a:prstGeom prst="rect">
            <a:avLst/>
          </a:prstGeom>
          <a:solidFill>
            <a:schemeClr val="tx1">
              <a:lumMod val="65000"/>
              <a:lumOff val="3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i="1" dirty="0"/>
              <a:t>CREATION OF A UNIQUE VIRTUAL AREA</a:t>
            </a:r>
          </a:p>
        </p:txBody>
      </p:sp>
      <p:sp>
        <p:nvSpPr>
          <p:cNvPr id="16" name="Rectangle 15"/>
          <p:cNvSpPr/>
          <p:nvPr/>
        </p:nvSpPr>
        <p:spPr>
          <a:xfrm>
            <a:off x="1842096" y="2650765"/>
            <a:ext cx="5486184" cy="464570"/>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i="1" dirty="0"/>
              <a:t>PLATFORM FOR MANAGING THE YOUTH GUARANTEE</a:t>
            </a:r>
          </a:p>
        </p:txBody>
      </p:sp>
      <p:sp>
        <p:nvSpPr>
          <p:cNvPr id="20" name="Oval 19"/>
          <p:cNvSpPr/>
          <p:nvPr/>
        </p:nvSpPr>
        <p:spPr>
          <a:xfrm>
            <a:off x="3703320" y="4464351"/>
            <a:ext cx="1908000" cy="814854"/>
          </a:xfrm>
          <a:prstGeom prst="ellipse">
            <a:avLst/>
          </a:prstGeom>
          <a:solidFill>
            <a:schemeClr val="tx2"/>
          </a:solidFill>
          <a:ln w="3810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i="1" dirty="0" err="1"/>
              <a:t>Traceability</a:t>
            </a:r>
            <a:r>
              <a:rPr lang="it-IT" sz="1600" b="1" i="1" dirty="0"/>
              <a:t> of </a:t>
            </a:r>
            <a:r>
              <a:rPr lang="it-IT" sz="1600" b="1" i="1" dirty="0" err="1"/>
              <a:t>registrations</a:t>
            </a:r>
            <a:endParaRPr lang="it-IT" sz="1600" b="1" i="1" dirty="0"/>
          </a:p>
        </p:txBody>
      </p:sp>
      <p:sp>
        <p:nvSpPr>
          <p:cNvPr id="21" name="Oval 20"/>
          <p:cNvSpPr/>
          <p:nvPr/>
        </p:nvSpPr>
        <p:spPr>
          <a:xfrm>
            <a:off x="5684520" y="4464351"/>
            <a:ext cx="1908000" cy="814854"/>
          </a:xfrm>
          <a:prstGeom prst="ellipse">
            <a:avLst/>
          </a:prstGeom>
          <a:solidFill>
            <a:schemeClr val="tx2"/>
          </a:solidFill>
          <a:ln w="3810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i="1" dirty="0" err="1"/>
              <a:t>Creation</a:t>
            </a:r>
            <a:r>
              <a:rPr lang="it-IT" sz="1600" b="1" i="1" dirty="0"/>
              <a:t> of the SAP</a:t>
            </a:r>
          </a:p>
        </p:txBody>
      </p:sp>
      <p:sp>
        <p:nvSpPr>
          <p:cNvPr id="24" name="TextBox 23"/>
          <p:cNvSpPr txBox="1"/>
          <p:nvPr/>
        </p:nvSpPr>
        <p:spPr>
          <a:xfrm>
            <a:off x="1567750" y="5729272"/>
            <a:ext cx="9069771" cy="646331"/>
          </a:xfrm>
          <a:prstGeom prst="rect">
            <a:avLst/>
          </a:prstGeom>
          <a:noFill/>
        </p:spPr>
        <p:txBody>
          <a:bodyPr wrap="square" rtlCol="0">
            <a:spAutoFit/>
          </a:bodyPr>
          <a:lstStyle/>
          <a:p>
            <a:r>
              <a:rPr lang="it-IT" b="1" i="1" dirty="0">
                <a:solidFill>
                  <a:schemeClr val="tx2">
                    <a:lumMod val="50000"/>
                  </a:schemeClr>
                </a:solidFill>
              </a:rPr>
              <a:t>ENSURING «IT TRACING» FROM THE REGISTRATION TO THE PROGRAMME TO THE  END OF THE ACTIVE POLICY DELIVERY</a:t>
            </a:r>
          </a:p>
        </p:txBody>
      </p:sp>
      <p:sp>
        <p:nvSpPr>
          <p:cNvPr id="25" name="Right Arrow 24"/>
          <p:cNvSpPr/>
          <p:nvPr/>
        </p:nvSpPr>
        <p:spPr>
          <a:xfrm>
            <a:off x="1662750" y="4643214"/>
            <a:ext cx="1986610" cy="484632"/>
          </a:xfrm>
          <a:prstGeom prst="rightArrow">
            <a:avLst>
              <a:gd name="adj1" fmla="val 100000"/>
              <a:gd name="adj2" fmla="val 50000"/>
            </a:avLst>
          </a:prstGeom>
          <a:solidFill>
            <a:schemeClr val="tx1">
              <a:lumMod val="65000"/>
              <a:lumOff val="35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i="1" dirty="0"/>
              <a:t>FUNCTIONALITY</a:t>
            </a:r>
          </a:p>
        </p:txBody>
      </p:sp>
      <p:sp>
        <p:nvSpPr>
          <p:cNvPr id="26" name="Oval 25"/>
          <p:cNvSpPr/>
          <p:nvPr/>
        </p:nvSpPr>
        <p:spPr>
          <a:xfrm>
            <a:off x="7651320" y="4468403"/>
            <a:ext cx="2132760" cy="814854"/>
          </a:xfrm>
          <a:prstGeom prst="ellipse">
            <a:avLst/>
          </a:prstGeom>
          <a:solidFill>
            <a:schemeClr val="tx2"/>
          </a:solidFill>
          <a:ln w="3810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i="1" dirty="0" err="1"/>
              <a:t>Monitoring</a:t>
            </a:r>
            <a:endParaRPr lang="it-IT" sz="1600" b="1" i="1" dirty="0"/>
          </a:p>
        </p:txBody>
      </p:sp>
      <p:sp>
        <p:nvSpPr>
          <p:cNvPr id="27" name="Isosceles Triangle 26"/>
          <p:cNvSpPr/>
          <p:nvPr/>
        </p:nvSpPr>
        <p:spPr>
          <a:xfrm rot="10800000">
            <a:off x="1676398" y="5430488"/>
            <a:ext cx="8584240" cy="26830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4071497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1524002" y="-1"/>
            <a:ext cx="9143999"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9" name="Immagine 8" descr="logo interno.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786265" y="1"/>
            <a:ext cx="5881734" cy="1321167"/>
          </a:xfrm>
          <a:prstGeom prst="rect">
            <a:avLst/>
          </a:prstGeom>
        </p:spPr>
      </p:pic>
      <p:sp>
        <p:nvSpPr>
          <p:cNvPr id="8" name="CasellaDiTesto 7"/>
          <p:cNvSpPr txBox="1"/>
          <p:nvPr/>
        </p:nvSpPr>
        <p:spPr>
          <a:xfrm>
            <a:off x="1982438" y="401728"/>
            <a:ext cx="8090830" cy="800219"/>
          </a:xfrm>
          <a:prstGeom prst="rect">
            <a:avLst/>
          </a:prstGeom>
          <a:noFill/>
        </p:spPr>
        <p:txBody>
          <a:bodyPr wrap="square" rtlCol="0">
            <a:spAutoFit/>
          </a:bodyPr>
          <a:lstStyle/>
          <a:p>
            <a:r>
              <a:rPr lang="en-US" sz="2300" dirty="0">
                <a:solidFill>
                  <a:schemeClr val="bg1"/>
                </a:solidFill>
                <a:latin typeface="Titillium semibold"/>
                <a:cs typeface="Titillium semibold"/>
              </a:rPr>
              <a:t>Key projects managed directly by the Ministry of </a:t>
            </a:r>
            <a:r>
              <a:rPr lang="en-US" sz="2300" dirty="0" err="1">
                <a:solidFill>
                  <a:schemeClr val="bg1"/>
                </a:solidFill>
                <a:latin typeface="Titillium semibold"/>
                <a:cs typeface="Titillium semibold"/>
              </a:rPr>
              <a:t>Labour</a:t>
            </a:r>
            <a:r>
              <a:rPr lang="en-US" sz="2300" dirty="0">
                <a:solidFill>
                  <a:schemeClr val="bg1"/>
                </a:solidFill>
                <a:latin typeface="Titillium semibold"/>
                <a:cs typeface="Titillium semibold"/>
              </a:rPr>
              <a:t> and social policies</a:t>
            </a:r>
          </a:p>
        </p:txBody>
      </p:sp>
      <p:sp>
        <p:nvSpPr>
          <p:cNvPr id="10"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pic>
        <p:nvPicPr>
          <p:cNvPr id="11" name="Immagine 10" descr="loghi.jp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sp>
        <p:nvSpPr>
          <p:cNvPr id="12" name="Segnaposto numero diapositiva 3"/>
          <p:cNvSpPr>
            <a:spLocks noGrp="1"/>
          </p:cNvSpPr>
          <p:nvPr>
            <p:ph type="sldNum" sz="quarter" idx="12"/>
          </p:nvPr>
        </p:nvSpPr>
        <p:spPr>
          <a:xfrm>
            <a:off x="9501909" y="1444205"/>
            <a:ext cx="908242" cy="365125"/>
          </a:xfrm>
        </p:spPr>
        <p:txBody>
          <a:bodyPr/>
          <a:lstStyle/>
          <a:p>
            <a:fld id="{4033788C-5A8F-3448-AA63-7DA3E864F52C}" type="slidenum">
              <a:rPr lang="it-IT" smtClean="0"/>
              <a:pPr/>
              <a:t>6</a:t>
            </a:fld>
            <a:endParaRPr lang="it-IT"/>
          </a:p>
        </p:txBody>
      </p:sp>
      <p:sp>
        <p:nvSpPr>
          <p:cNvPr id="28" name="Title 3"/>
          <p:cNvSpPr txBox="1">
            <a:spLocks/>
          </p:cNvSpPr>
          <p:nvPr/>
        </p:nvSpPr>
        <p:spPr>
          <a:xfrm>
            <a:off x="1810657" y="4815880"/>
            <a:ext cx="8599494" cy="983506"/>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600" b="1" dirty="0">
              <a:solidFill>
                <a:schemeClr val="bg1">
                  <a:lumMod val="50000"/>
                </a:schemeClr>
              </a:solidFill>
              <a:latin typeface="Titillium light"/>
            </a:endParaRPr>
          </a:p>
        </p:txBody>
      </p:sp>
      <p:sp>
        <p:nvSpPr>
          <p:cNvPr id="33" name="Rectangle 32"/>
          <p:cNvSpPr/>
          <p:nvPr/>
        </p:nvSpPr>
        <p:spPr>
          <a:xfrm>
            <a:off x="1982439" y="1572174"/>
            <a:ext cx="8090831" cy="1641969"/>
          </a:xfrm>
          <a:prstGeom prst="rect">
            <a:avLst/>
          </a:prstGeom>
          <a:noFill/>
          <a:ln w="19050" cap="flat" cmpd="dbl" algn="ctr">
            <a:solidFill>
              <a:srgbClr val="808080">
                <a:lumMod val="75000"/>
              </a:srgbClr>
            </a:solidFill>
            <a:prstDash val="lgDash"/>
          </a:ln>
          <a:effectLst/>
        </p:spPr>
        <p:txBody>
          <a:bodyPr rtlCol="0" anchor="t" anchorCtr="0"/>
          <a:lstStyle/>
          <a:p>
            <a:pPr algn="just" defTabSz="914400">
              <a:defRPr/>
            </a:pPr>
            <a:endParaRPr lang="it-IT" sz="1100" kern="0" dirty="0">
              <a:solidFill>
                <a:srgbClr val="646464"/>
              </a:solidFill>
              <a:latin typeface="EYInterstate" panose="02000503020000020004" pitchFamily="2" charset="0"/>
            </a:endParaRPr>
          </a:p>
          <a:p>
            <a:r>
              <a:rPr lang="it-IT" sz="1100" kern="0" dirty="0">
                <a:solidFill>
                  <a:srgbClr val="646464"/>
                </a:solidFill>
                <a:latin typeface="EYInterstate" panose="02000503020000020004" pitchFamily="2" charset="0"/>
              </a:rPr>
              <a:t>The Project “Crescere in Digitale” </a:t>
            </a:r>
            <a:r>
              <a:rPr lang="it-IT" sz="1100" kern="0" dirty="0" err="1">
                <a:solidFill>
                  <a:srgbClr val="646464"/>
                </a:solidFill>
                <a:latin typeface="EYInterstate" panose="02000503020000020004" pitchFamily="2" charset="0"/>
              </a:rPr>
              <a:t>is</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implemented</a:t>
            </a:r>
            <a:r>
              <a:rPr lang="it-IT" sz="1100" kern="0" dirty="0">
                <a:solidFill>
                  <a:srgbClr val="646464"/>
                </a:solidFill>
                <a:latin typeface="EYInterstate" panose="02000503020000020004" pitchFamily="2" charset="0"/>
              </a:rPr>
              <a:t> by the </a:t>
            </a:r>
            <a:r>
              <a:rPr lang="it-IT" sz="1100" kern="0" dirty="0" err="1">
                <a:solidFill>
                  <a:srgbClr val="646464"/>
                </a:solidFill>
                <a:latin typeface="EYInterstate" panose="02000503020000020004" pitchFamily="2" charset="0"/>
              </a:rPr>
              <a:t>Ministry</a:t>
            </a:r>
            <a:r>
              <a:rPr lang="it-IT" sz="1100" kern="0" dirty="0">
                <a:solidFill>
                  <a:srgbClr val="646464"/>
                </a:solidFill>
                <a:latin typeface="EYInterstate" panose="02000503020000020004" pitchFamily="2" charset="0"/>
              </a:rPr>
              <a:t> of </a:t>
            </a:r>
            <a:r>
              <a:rPr lang="it-IT" sz="1100" kern="0" dirty="0" err="1">
                <a:solidFill>
                  <a:srgbClr val="646464"/>
                </a:solidFill>
                <a:latin typeface="EYInterstate" panose="02000503020000020004" pitchFamily="2" charset="0"/>
              </a:rPr>
              <a:t>Labour</a:t>
            </a:r>
            <a:r>
              <a:rPr lang="it-IT" sz="1100" kern="0" dirty="0">
                <a:solidFill>
                  <a:srgbClr val="646464"/>
                </a:solidFill>
                <a:latin typeface="EYInterstate" panose="02000503020000020004" pitchFamily="2" charset="0"/>
              </a:rPr>
              <a:t> and Social </a:t>
            </a:r>
            <a:r>
              <a:rPr lang="it-IT" sz="1100" kern="0" dirty="0" err="1">
                <a:solidFill>
                  <a:srgbClr val="646464"/>
                </a:solidFill>
                <a:latin typeface="EYInterstate" panose="02000503020000020004" pitchFamily="2" charset="0"/>
              </a:rPr>
              <a:t>Policies</a:t>
            </a:r>
            <a:r>
              <a:rPr lang="it-IT" sz="1100" kern="0" dirty="0">
                <a:solidFill>
                  <a:srgbClr val="646464"/>
                </a:solidFill>
                <a:latin typeface="EYInterstate" panose="02000503020000020004" pitchFamily="2" charset="0"/>
              </a:rPr>
              <a:t> and </a:t>
            </a:r>
            <a:r>
              <a:rPr lang="it-IT" sz="1100" kern="0" dirty="0" err="1">
                <a:solidFill>
                  <a:srgbClr val="646464"/>
                </a:solidFill>
                <a:latin typeface="EYInterstate" panose="02000503020000020004" pitchFamily="2" charset="0"/>
              </a:rPr>
              <a:t>Unioncamere</a:t>
            </a:r>
            <a:r>
              <a:rPr lang="it-IT" sz="1100" kern="0" dirty="0">
                <a:solidFill>
                  <a:srgbClr val="646464"/>
                </a:solidFill>
                <a:latin typeface="EYInterstate" panose="02000503020000020004" pitchFamily="2" charset="0"/>
              </a:rPr>
              <a:t> in partnership with Google, and </a:t>
            </a:r>
            <a:r>
              <a:rPr lang="it-IT" sz="1100" kern="0" dirty="0" err="1">
                <a:solidFill>
                  <a:srgbClr val="646464"/>
                </a:solidFill>
                <a:latin typeface="EYInterstate" panose="02000503020000020004" pitchFamily="2" charset="0"/>
              </a:rPr>
              <a:t>is</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aimed</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at</a:t>
            </a:r>
            <a:r>
              <a:rPr lang="it-IT" sz="1100" kern="0" dirty="0">
                <a:solidFill>
                  <a:srgbClr val="646464"/>
                </a:solidFill>
                <a:latin typeface="EYInterstate" panose="02000503020000020004" pitchFamily="2" charset="0"/>
              </a:rPr>
              <a:t> the </a:t>
            </a:r>
            <a:r>
              <a:rPr lang="it-IT" sz="1100" kern="0" dirty="0" err="1">
                <a:solidFill>
                  <a:srgbClr val="646464"/>
                </a:solidFill>
                <a:latin typeface="EYInterstate" panose="02000503020000020004" pitchFamily="2" charset="0"/>
              </a:rPr>
              <a:t>creation</a:t>
            </a:r>
            <a:r>
              <a:rPr lang="it-IT" sz="1100" kern="0" dirty="0">
                <a:solidFill>
                  <a:srgbClr val="646464"/>
                </a:solidFill>
                <a:latin typeface="EYInterstate" panose="02000503020000020004" pitchFamily="2" charset="0"/>
              </a:rPr>
              <a:t> of "</a:t>
            </a:r>
            <a:r>
              <a:rPr lang="it-IT" sz="1100" kern="0" dirty="0" err="1">
                <a:solidFill>
                  <a:srgbClr val="646464"/>
                </a:solidFill>
                <a:latin typeface="EYInterstate" panose="02000503020000020004" pitchFamily="2" charset="0"/>
              </a:rPr>
              <a:t>young</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digitizers</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able</a:t>
            </a:r>
            <a:r>
              <a:rPr lang="it-IT" sz="1100" kern="0" dirty="0">
                <a:solidFill>
                  <a:srgbClr val="646464"/>
                </a:solidFill>
                <a:latin typeface="EYInterstate" panose="02000503020000020004" pitchFamily="2" charset="0"/>
              </a:rPr>
              <a:t> to spread </a:t>
            </a:r>
            <a:r>
              <a:rPr lang="it-IT" sz="1100" kern="0" dirty="0" err="1">
                <a:solidFill>
                  <a:srgbClr val="646464"/>
                </a:solidFill>
                <a:latin typeface="EYInterstate" panose="02000503020000020004" pitchFamily="2" charset="0"/>
              </a:rPr>
              <a:t>digital</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skills</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among</a:t>
            </a:r>
            <a:r>
              <a:rPr lang="it-IT" sz="1100" kern="0" dirty="0">
                <a:solidFill>
                  <a:srgbClr val="646464"/>
                </a:solidFill>
                <a:latin typeface="EYInterstate" panose="02000503020000020004" pitchFamily="2" charset="0"/>
              </a:rPr>
              <a:t> </a:t>
            </a:r>
            <a:r>
              <a:rPr lang="it-IT" sz="1100" kern="0" dirty="0" err="1">
                <a:solidFill>
                  <a:srgbClr val="646464"/>
                </a:solidFill>
                <a:latin typeface="EYInterstate" panose="02000503020000020004" pitchFamily="2" charset="0"/>
              </a:rPr>
              <a:t>entrepreneurs</a:t>
            </a:r>
            <a:r>
              <a:rPr lang="it-IT" sz="1100" kern="0" dirty="0">
                <a:solidFill>
                  <a:srgbClr val="646464"/>
                </a:solidFill>
                <a:latin typeface="EYInterstate" panose="02000503020000020004" pitchFamily="2" charset="0"/>
              </a:rPr>
              <a:t>.</a:t>
            </a:r>
          </a:p>
          <a:p>
            <a:r>
              <a:rPr lang="en-US" sz="1100" kern="0" dirty="0">
                <a:solidFill>
                  <a:srgbClr val="646464"/>
                </a:solidFill>
                <a:latin typeface="EYInterstate" panose="02000503020000020004" pitchFamily="2" charset="0"/>
              </a:rPr>
              <a:t>It involves the construction of a training and job placement path, involving the following steps:</a:t>
            </a:r>
          </a:p>
          <a:p>
            <a:pPr marL="171450" indent="-171450">
              <a:buFont typeface="Arial" panose="020B0604020202020204" pitchFamily="34" charset="0"/>
              <a:buChar char="•"/>
            </a:pPr>
            <a:r>
              <a:rPr lang="en-US" sz="1100" kern="0" dirty="0">
                <a:solidFill>
                  <a:srgbClr val="646464"/>
                </a:solidFill>
                <a:latin typeface="EYInterstate" panose="02000503020000020004" pitchFamily="2" charset="0"/>
              </a:rPr>
              <a:t>Training to be delivered in e-learning;</a:t>
            </a:r>
          </a:p>
          <a:p>
            <a:pPr marL="171450" indent="-171450">
              <a:buFont typeface="Arial" panose="020B0604020202020204" pitchFamily="34" charset="0"/>
              <a:buChar char="•"/>
            </a:pPr>
            <a:r>
              <a:rPr lang="en-US" sz="1100" kern="0" dirty="0">
                <a:solidFill>
                  <a:srgbClr val="646464"/>
                </a:solidFill>
                <a:latin typeface="EYInterstate" panose="02000503020000020004" pitchFamily="2" charset="0"/>
              </a:rPr>
              <a:t>Specialist training "in presence" aimed at job placement in the companies hosting the internships or targeted to support self-employment and self-entrepreneurship;</a:t>
            </a:r>
          </a:p>
          <a:p>
            <a:pPr marL="171450" indent="-171450">
              <a:buFont typeface="Arial" panose="020B0604020202020204" pitchFamily="34" charset="0"/>
              <a:buChar char="•"/>
            </a:pPr>
            <a:r>
              <a:rPr lang="en-US" sz="1100" kern="0" dirty="0">
                <a:solidFill>
                  <a:srgbClr val="646464"/>
                </a:solidFill>
                <a:latin typeface="EYInterstate" panose="02000503020000020004" pitchFamily="2" charset="0"/>
              </a:rPr>
              <a:t>6 months’ internships in companies.</a:t>
            </a:r>
          </a:p>
          <a:p>
            <a:endParaRPr lang="it-IT" sz="1100" kern="0" dirty="0">
              <a:solidFill>
                <a:srgbClr val="646464"/>
              </a:solidFill>
              <a:latin typeface="EYInterstate" panose="02000503020000020004" pitchFamily="2" charset="0"/>
            </a:endParaRPr>
          </a:p>
          <a:p>
            <a:pPr algn="just" defTabSz="914400">
              <a:defRPr/>
            </a:pPr>
            <a:endParaRPr lang="it-IT" sz="1100" kern="0" dirty="0">
              <a:solidFill>
                <a:srgbClr val="000000"/>
              </a:solidFill>
              <a:latin typeface="Arial"/>
            </a:endParaRPr>
          </a:p>
          <a:p>
            <a:pPr algn="just" defTabSz="914400">
              <a:defRPr/>
            </a:pPr>
            <a:endParaRPr lang="it-IT" sz="1100" kern="0" dirty="0">
              <a:solidFill>
                <a:srgbClr val="000000"/>
              </a:solidFill>
              <a:latin typeface="Arial"/>
            </a:endParaRPr>
          </a:p>
        </p:txBody>
      </p:sp>
      <p:sp>
        <p:nvSpPr>
          <p:cNvPr id="34" name="Rectangle 33"/>
          <p:cNvSpPr/>
          <p:nvPr/>
        </p:nvSpPr>
        <p:spPr>
          <a:xfrm>
            <a:off x="1727200" y="1380355"/>
            <a:ext cx="2394284" cy="382224"/>
          </a:xfrm>
          <a:prstGeom prst="rect">
            <a:avLst/>
          </a:prstGeom>
          <a:solidFill>
            <a:schemeClr val="tx2">
              <a:lumMod val="75000"/>
            </a:schemeClr>
          </a:solidFill>
          <a:ln w="38100" cap="flat" cmpd="sng" algn="ctr">
            <a:solidFill>
              <a:srgbClr val="646464"/>
            </a:solidFill>
            <a:prstDash val="solid"/>
          </a:ln>
          <a:effectLst>
            <a:outerShdw blurRad="40000" dist="20000" dir="5400000" rotWithShape="0">
              <a:srgbClr val="000000">
                <a:alpha val="38000"/>
              </a:srgbClr>
            </a:outerShdw>
          </a:effectLst>
        </p:spPr>
        <p:txBody>
          <a:bodyPr rtlCol="0" anchor="ctr" anchorCtr="0"/>
          <a:lstStyle/>
          <a:p>
            <a:pPr algn="ctr" defTabSz="909734" eaLnBrk="0" hangingPunct="0">
              <a:lnSpc>
                <a:spcPct val="110000"/>
              </a:lnSpc>
              <a:defRPr/>
            </a:pPr>
            <a:r>
              <a:rPr lang="it-IT" sz="1200" b="1" i="1" kern="0" dirty="0">
                <a:solidFill>
                  <a:schemeClr val="bg1"/>
                </a:solidFill>
                <a:latin typeface="EYInterstate" panose="02000503020000020004" pitchFamily="2" charset="0"/>
                <a:cs typeface="Arial" charset="0"/>
              </a:rPr>
              <a:t>CRESCERE IN DIGITALE </a:t>
            </a:r>
          </a:p>
        </p:txBody>
      </p:sp>
      <p:sp>
        <p:nvSpPr>
          <p:cNvPr id="35" name="Rectangle 34"/>
          <p:cNvSpPr/>
          <p:nvPr/>
        </p:nvSpPr>
        <p:spPr>
          <a:xfrm>
            <a:off x="1982439" y="3515369"/>
            <a:ext cx="8090830" cy="1179095"/>
          </a:xfrm>
          <a:prstGeom prst="rect">
            <a:avLst/>
          </a:prstGeom>
          <a:noFill/>
          <a:ln w="19050" cap="flat" cmpd="dbl" algn="ctr">
            <a:solidFill>
              <a:srgbClr val="808080">
                <a:lumMod val="75000"/>
              </a:srgbClr>
            </a:solidFill>
            <a:prstDash val="lgDash"/>
          </a:ln>
          <a:effectLst/>
        </p:spPr>
        <p:txBody>
          <a:bodyPr rtlCol="0" anchor="t" anchorCtr="0"/>
          <a:lstStyle/>
          <a:p>
            <a:pPr algn="just" defTabSz="914400"/>
            <a:endParaRPr lang="en-US" sz="1100" kern="0" dirty="0">
              <a:solidFill>
                <a:srgbClr val="646464"/>
              </a:solidFill>
              <a:latin typeface="EYInterstate" panose="02000503020000020004" pitchFamily="2" charset="0"/>
            </a:endParaRPr>
          </a:p>
          <a:p>
            <a:pPr algn="just" defTabSz="914400"/>
            <a:r>
              <a:rPr lang="en-US" sz="1100" kern="0" dirty="0" err="1">
                <a:solidFill>
                  <a:srgbClr val="646464"/>
                </a:solidFill>
                <a:latin typeface="EYInterstate" panose="02000503020000020004" pitchFamily="2" charset="0"/>
              </a:rPr>
              <a:t>Crescere</a:t>
            </a:r>
            <a:r>
              <a:rPr lang="en-US" sz="1100" kern="0" dirty="0">
                <a:solidFill>
                  <a:srgbClr val="646464"/>
                </a:solidFill>
                <a:latin typeface="EYInterstate" panose="02000503020000020004" pitchFamily="2" charset="0"/>
              </a:rPr>
              <a:t> </a:t>
            </a:r>
            <a:r>
              <a:rPr lang="en-US" sz="1100" kern="0" dirty="0" err="1">
                <a:solidFill>
                  <a:srgbClr val="646464"/>
                </a:solidFill>
                <a:latin typeface="EYInterstate" panose="02000503020000020004" pitchFamily="2" charset="0"/>
              </a:rPr>
              <a:t>Imprenditori</a:t>
            </a:r>
            <a:r>
              <a:rPr lang="en-US" sz="1100" kern="0" dirty="0">
                <a:solidFill>
                  <a:srgbClr val="646464"/>
                </a:solidFill>
                <a:latin typeface="EYInterstate" panose="02000503020000020004" pitchFamily="2" charset="0"/>
              </a:rPr>
              <a:t> is a project implemented by </a:t>
            </a:r>
            <a:r>
              <a:rPr lang="en-US" sz="1100" kern="0" dirty="0" err="1">
                <a:solidFill>
                  <a:srgbClr val="646464"/>
                </a:solidFill>
                <a:latin typeface="EYInterstate" panose="02000503020000020004" pitchFamily="2" charset="0"/>
              </a:rPr>
              <a:t>Unioncamere</a:t>
            </a:r>
            <a:r>
              <a:rPr lang="en-US" sz="1100" kern="0" dirty="0">
                <a:solidFill>
                  <a:srgbClr val="646464"/>
                </a:solidFill>
                <a:latin typeface="EYInterstate" panose="02000503020000020004" pitchFamily="2" charset="0"/>
              </a:rPr>
              <a:t>, throughout the Italian territory. After a self-assessment test on self-entrepreneurial attitudes, young NEET registered to the Youth Guarantee  can access a 60 hours group course (also via live streaming) and 20 hours of specialist coaching and customized technical assistance. The project represents an opportunity to develop business ideas and entrepreneurial initiatives, through the drafting of a business plan.</a:t>
            </a:r>
            <a:endParaRPr lang="it-IT" sz="1100" kern="0" dirty="0">
              <a:solidFill>
                <a:srgbClr val="000000"/>
              </a:solidFill>
              <a:latin typeface="Arial"/>
            </a:endParaRPr>
          </a:p>
        </p:txBody>
      </p:sp>
      <p:sp>
        <p:nvSpPr>
          <p:cNvPr id="36" name="Rectangle 35"/>
          <p:cNvSpPr/>
          <p:nvPr/>
        </p:nvSpPr>
        <p:spPr>
          <a:xfrm>
            <a:off x="1724523" y="3308490"/>
            <a:ext cx="2394284" cy="382224"/>
          </a:xfrm>
          <a:prstGeom prst="rect">
            <a:avLst/>
          </a:prstGeom>
          <a:solidFill>
            <a:schemeClr val="tx2">
              <a:lumMod val="75000"/>
            </a:schemeClr>
          </a:solidFill>
          <a:ln w="38100" cap="flat" cmpd="sng" algn="ctr">
            <a:solidFill>
              <a:srgbClr val="646464"/>
            </a:solidFill>
            <a:prstDash val="solid"/>
          </a:ln>
          <a:effectLst>
            <a:outerShdw blurRad="40000" dist="20000" dir="5400000" rotWithShape="0">
              <a:srgbClr val="000000">
                <a:alpha val="38000"/>
              </a:srgbClr>
            </a:outerShdw>
          </a:effectLst>
        </p:spPr>
        <p:txBody>
          <a:bodyPr rtlCol="0" anchor="ctr" anchorCtr="0"/>
          <a:lstStyle/>
          <a:p>
            <a:pPr algn="ctr" defTabSz="909734" eaLnBrk="0" hangingPunct="0">
              <a:lnSpc>
                <a:spcPct val="110000"/>
              </a:lnSpc>
              <a:defRPr/>
            </a:pPr>
            <a:r>
              <a:rPr lang="it-IT" sz="1200" b="1" i="1" kern="0" dirty="0">
                <a:solidFill>
                  <a:schemeClr val="bg1"/>
                </a:solidFill>
                <a:latin typeface="EYInterstate" panose="02000503020000020004" pitchFamily="2" charset="0"/>
                <a:cs typeface="Arial" charset="0"/>
              </a:rPr>
              <a:t>CRESCERE IMPRENDITORI</a:t>
            </a:r>
          </a:p>
        </p:txBody>
      </p:sp>
      <p:sp>
        <p:nvSpPr>
          <p:cNvPr id="37" name="Rectangle 36"/>
          <p:cNvSpPr/>
          <p:nvPr/>
        </p:nvSpPr>
        <p:spPr>
          <a:xfrm>
            <a:off x="1982439" y="4930976"/>
            <a:ext cx="8090830" cy="1311667"/>
          </a:xfrm>
          <a:prstGeom prst="rect">
            <a:avLst/>
          </a:prstGeom>
          <a:noFill/>
          <a:ln w="19050" cap="flat" cmpd="dbl" algn="ctr">
            <a:solidFill>
              <a:srgbClr val="808080">
                <a:lumMod val="75000"/>
              </a:srgbClr>
            </a:solidFill>
            <a:prstDash val="lgDash"/>
          </a:ln>
          <a:effectLst/>
        </p:spPr>
        <p:txBody>
          <a:bodyPr rtlCol="0" anchor="t" anchorCtr="0"/>
          <a:lstStyle/>
          <a:p>
            <a:pPr algn="just" defTabSz="914400">
              <a:defRPr/>
            </a:pPr>
            <a:endParaRPr lang="it-IT" sz="1100" kern="0" dirty="0">
              <a:solidFill>
                <a:srgbClr val="646464"/>
              </a:solidFill>
              <a:latin typeface="EYInterstate" panose="02000503020000020004" pitchFamily="2" charset="0"/>
            </a:endParaRPr>
          </a:p>
          <a:p>
            <a:pPr algn="just" defTabSz="914400"/>
            <a:r>
              <a:rPr lang="en-US" sz="1100" kern="0" dirty="0">
                <a:solidFill>
                  <a:srgbClr val="646464"/>
                </a:solidFill>
                <a:latin typeface="EYInterstate" panose="02000503020000020004" pitchFamily="2" charset="0"/>
              </a:rPr>
              <a:t>To provide support to access to credit, the Ministry has implemented, with the support of </a:t>
            </a:r>
            <a:r>
              <a:rPr lang="en-US" sz="1100" kern="0" dirty="0" err="1">
                <a:solidFill>
                  <a:srgbClr val="646464"/>
                </a:solidFill>
                <a:latin typeface="EYInterstate" panose="02000503020000020004" pitchFamily="2" charset="0"/>
              </a:rPr>
              <a:t>Invitalia</a:t>
            </a:r>
            <a:r>
              <a:rPr lang="en-US" sz="1100" kern="0" dirty="0">
                <a:solidFill>
                  <a:srgbClr val="646464"/>
                </a:solidFill>
                <a:latin typeface="EYInterstate" panose="02000503020000020004" pitchFamily="2" charset="0"/>
              </a:rPr>
              <a:t>, the financial instrument </a:t>
            </a:r>
            <a:r>
              <a:rPr lang="en-US" sz="1100" kern="0" dirty="0" err="1">
                <a:solidFill>
                  <a:srgbClr val="646464"/>
                </a:solidFill>
                <a:latin typeface="EYInterstate" panose="02000503020000020004" pitchFamily="2" charset="0"/>
              </a:rPr>
              <a:t>SELFIEmployment</a:t>
            </a:r>
            <a:r>
              <a:rPr lang="en-US" sz="1100" kern="0" dirty="0">
                <a:solidFill>
                  <a:srgbClr val="646464"/>
                </a:solidFill>
                <a:latin typeface="EYInterstate" panose="02000503020000020004" pitchFamily="2" charset="0"/>
              </a:rPr>
              <a:t>: a revolving fund for over 120 Million to give credit to deserving business ventures.</a:t>
            </a:r>
          </a:p>
          <a:p>
            <a:pPr algn="just" defTabSz="914400"/>
            <a:r>
              <a:rPr lang="en-US" sz="1100" kern="0" dirty="0">
                <a:solidFill>
                  <a:srgbClr val="646464"/>
                </a:solidFill>
                <a:latin typeface="EYInterstate" panose="02000503020000020004" pitchFamily="2" charset="0"/>
              </a:rPr>
              <a:t>Initial recipients are young NEET aged between 18 and 29 years old, registered to the Youth Guarantee and who have successfully completed the coaching and support paths for the start-up of a new business.</a:t>
            </a:r>
          </a:p>
          <a:p>
            <a:pPr algn="just" defTabSz="914400"/>
            <a:endParaRPr lang="en-US" sz="1100" kern="0" dirty="0">
              <a:solidFill>
                <a:srgbClr val="646464"/>
              </a:solidFill>
              <a:latin typeface="EYInterstate" panose="02000503020000020004" pitchFamily="2" charset="0"/>
            </a:endParaRPr>
          </a:p>
          <a:p>
            <a:pPr algn="just" defTabSz="914400"/>
            <a:r>
              <a:rPr lang="en-US" sz="1100" kern="0" dirty="0">
                <a:solidFill>
                  <a:srgbClr val="646464"/>
                </a:solidFill>
                <a:latin typeface="EYInterstate" panose="02000503020000020004" pitchFamily="2" charset="0"/>
              </a:rPr>
              <a:t>The </a:t>
            </a:r>
            <a:r>
              <a:rPr lang="en-US" sz="1100" kern="0" dirty="0" err="1">
                <a:solidFill>
                  <a:srgbClr val="646464"/>
                </a:solidFill>
                <a:latin typeface="EYInterstate" panose="02000503020000020004" pitchFamily="2" charset="0"/>
              </a:rPr>
              <a:t>SELFIEmployment</a:t>
            </a:r>
            <a:r>
              <a:rPr lang="en-US" sz="1100" kern="0" dirty="0">
                <a:solidFill>
                  <a:srgbClr val="646464"/>
                </a:solidFill>
                <a:latin typeface="EYInterstate" panose="02000503020000020004" pitchFamily="2" charset="0"/>
              </a:rPr>
              <a:t> Fund finances investment plans between 5000 and 50000 euros.</a:t>
            </a:r>
            <a:endParaRPr lang="it-IT" sz="1100" b="1" kern="0" dirty="0">
              <a:solidFill>
                <a:srgbClr val="000000"/>
              </a:solidFill>
              <a:latin typeface="Arial"/>
            </a:endParaRPr>
          </a:p>
        </p:txBody>
      </p:sp>
      <p:sp>
        <p:nvSpPr>
          <p:cNvPr id="38" name="Rectangle 37"/>
          <p:cNvSpPr/>
          <p:nvPr/>
        </p:nvSpPr>
        <p:spPr>
          <a:xfrm>
            <a:off x="1724523" y="4765041"/>
            <a:ext cx="2394284" cy="382224"/>
          </a:xfrm>
          <a:prstGeom prst="rect">
            <a:avLst/>
          </a:prstGeom>
          <a:solidFill>
            <a:schemeClr val="tx2">
              <a:lumMod val="75000"/>
            </a:schemeClr>
          </a:solidFill>
          <a:ln w="38100" cap="flat" cmpd="sng" algn="ctr">
            <a:solidFill>
              <a:srgbClr val="646464"/>
            </a:solidFill>
            <a:prstDash val="solid"/>
          </a:ln>
          <a:effectLst>
            <a:outerShdw blurRad="40000" dist="20000" dir="5400000" rotWithShape="0">
              <a:srgbClr val="000000">
                <a:alpha val="38000"/>
              </a:srgbClr>
            </a:outerShdw>
          </a:effectLst>
        </p:spPr>
        <p:txBody>
          <a:bodyPr rtlCol="0" anchor="ctr" anchorCtr="0"/>
          <a:lstStyle/>
          <a:p>
            <a:pPr algn="ctr" defTabSz="909734" eaLnBrk="0" hangingPunct="0">
              <a:lnSpc>
                <a:spcPct val="110000"/>
              </a:lnSpc>
              <a:defRPr/>
            </a:pPr>
            <a:r>
              <a:rPr lang="it-IT" sz="1200" b="1" i="1" kern="0" dirty="0" err="1">
                <a:solidFill>
                  <a:schemeClr val="bg1"/>
                </a:solidFill>
                <a:latin typeface="EYInterstate" panose="02000503020000020004" pitchFamily="2" charset="0"/>
                <a:cs typeface="Arial" charset="0"/>
              </a:rPr>
              <a:t>SELFIEmployment</a:t>
            </a:r>
            <a:endParaRPr lang="it-IT" sz="1200" b="1" i="1" kern="0" dirty="0">
              <a:solidFill>
                <a:schemeClr val="bg1"/>
              </a:solidFill>
              <a:latin typeface="EYInterstate" panose="02000503020000020004" pitchFamily="2" charset="0"/>
              <a:cs typeface="Arial" charset="0"/>
            </a:endParaRPr>
          </a:p>
        </p:txBody>
      </p:sp>
    </p:spTree>
    <p:extLst>
      <p:ext uri="{BB962C8B-B14F-4D97-AF65-F5344CB8AC3E}">
        <p14:creationId xmlns:p14="http://schemas.microsoft.com/office/powerpoint/2010/main" xmlns="" val="573073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524001" y="6733494"/>
            <a:ext cx="9143999" cy="124507"/>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1524002" y="-1"/>
            <a:ext cx="9143999" cy="1313549"/>
          </a:xfrm>
          <a:prstGeom prst="rect">
            <a:avLst/>
          </a:prstGeom>
          <a:solidFill>
            <a:srgbClr val="0066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9" name="Immagine 8" descr="logo interno.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786265" y="1"/>
            <a:ext cx="5881734" cy="1321167"/>
          </a:xfrm>
          <a:prstGeom prst="rect">
            <a:avLst/>
          </a:prstGeom>
        </p:spPr>
      </p:pic>
      <p:sp>
        <p:nvSpPr>
          <p:cNvPr id="8" name="CasellaDiTesto 7"/>
          <p:cNvSpPr txBox="1"/>
          <p:nvPr/>
        </p:nvSpPr>
        <p:spPr>
          <a:xfrm>
            <a:off x="1982438" y="782727"/>
            <a:ext cx="8090830" cy="446276"/>
          </a:xfrm>
          <a:prstGeom prst="rect">
            <a:avLst/>
          </a:prstGeom>
          <a:noFill/>
        </p:spPr>
        <p:txBody>
          <a:bodyPr wrap="square" rtlCol="0">
            <a:spAutoFit/>
          </a:bodyPr>
          <a:lstStyle/>
          <a:p>
            <a:r>
              <a:rPr lang="it-IT" sz="2300" dirty="0" err="1">
                <a:solidFill>
                  <a:schemeClr val="bg1"/>
                </a:solidFill>
                <a:latin typeface="Titillium semibold"/>
                <a:cs typeface="Titillium semibold"/>
              </a:rPr>
              <a:t>Main</a:t>
            </a:r>
            <a:r>
              <a:rPr lang="it-IT" sz="2300" dirty="0">
                <a:solidFill>
                  <a:schemeClr val="bg1"/>
                </a:solidFill>
                <a:latin typeface="Titillium semibold"/>
                <a:cs typeface="Titillium semibold"/>
              </a:rPr>
              <a:t> </a:t>
            </a:r>
            <a:r>
              <a:rPr lang="it-IT" sz="2300" dirty="0" err="1">
                <a:solidFill>
                  <a:schemeClr val="bg1"/>
                </a:solidFill>
                <a:latin typeface="Titillium semibold"/>
                <a:cs typeface="Titillium semibold"/>
              </a:rPr>
              <a:t>outcomes</a:t>
            </a:r>
            <a:endParaRPr lang="it-IT" sz="2300" dirty="0">
              <a:solidFill>
                <a:schemeClr val="bg1"/>
              </a:solidFill>
              <a:latin typeface="Titillium semibold"/>
              <a:cs typeface="Titillium semibold"/>
            </a:endParaRPr>
          </a:p>
        </p:txBody>
      </p:sp>
      <p:pic>
        <p:nvPicPr>
          <p:cNvPr id="11" name="Immagine 10" descr="loghi.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374000" y="6163965"/>
            <a:ext cx="2886638" cy="475180"/>
          </a:xfrm>
          <a:prstGeom prst="rect">
            <a:avLst/>
          </a:prstGeom>
        </p:spPr>
      </p:pic>
      <p:graphicFrame>
        <p:nvGraphicFramePr>
          <p:cNvPr id="12" name="Chart 11"/>
          <p:cNvGraphicFramePr>
            <a:graphicFrameLocks/>
          </p:cNvGraphicFramePr>
          <p:nvPr>
            <p:extLst>
              <p:ext uri="{D42A27DB-BD31-4B8C-83A1-F6EECF244321}">
                <p14:modId xmlns:p14="http://schemas.microsoft.com/office/powerpoint/2010/main" xmlns="" val="1348738467"/>
              </p:ext>
            </p:extLst>
          </p:nvPr>
        </p:nvGraphicFramePr>
        <p:xfrm>
          <a:off x="1270108" y="2831910"/>
          <a:ext cx="5924550" cy="283845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2110854" y="1693035"/>
            <a:ext cx="3179928" cy="923330"/>
          </a:xfrm>
          <a:prstGeom prst="rect">
            <a:avLst/>
          </a:prstGeom>
          <a:noFill/>
        </p:spPr>
        <p:txBody>
          <a:bodyPr wrap="square" rtlCol="0">
            <a:spAutoFit/>
          </a:bodyPr>
          <a:lstStyle/>
          <a:p>
            <a:r>
              <a:rPr lang="it-IT" dirty="0" err="1">
                <a:solidFill>
                  <a:srgbClr val="002060"/>
                </a:solidFill>
                <a:latin typeface="Titillium light"/>
              </a:rPr>
              <a:t>Registration</a:t>
            </a:r>
            <a:r>
              <a:rPr lang="it-IT" dirty="0">
                <a:solidFill>
                  <a:srgbClr val="002060"/>
                </a:solidFill>
                <a:latin typeface="Titillium light"/>
              </a:rPr>
              <a:t>,  </a:t>
            </a:r>
            <a:r>
              <a:rPr lang="it-IT" dirty="0" err="1">
                <a:solidFill>
                  <a:srgbClr val="002060"/>
                </a:solidFill>
                <a:latin typeface="Titillium light"/>
              </a:rPr>
              <a:t>Taken</a:t>
            </a:r>
            <a:r>
              <a:rPr lang="it-IT" dirty="0">
                <a:solidFill>
                  <a:srgbClr val="002060"/>
                </a:solidFill>
                <a:latin typeface="Titillium light"/>
              </a:rPr>
              <a:t> in </a:t>
            </a:r>
            <a:r>
              <a:rPr lang="it-IT" dirty="0" err="1">
                <a:solidFill>
                  <a:srgbClr val="002060"/>
                </a:solidFill>
                <a:latin typeface="Titillium light"/>
              </a:rPr>
              <a:t>Charge</a:t>
            </a:r>
            <a:r>
              <a:rPr lang="it-IT" dirty="0">
                <a:solidFill>
                  <a:srgbClr val="002060"/>
                </a:solidFill>
                <a:latin typeface="Titillium light"/>
              </a:rPr>
              <a:t> and Active </a:t>
            </a:r>
            <a:r>
              <a:rPr lang="it-IT" dirty="0" err="1">
                <a:solidFill>
                  <a:srgbClr val="002060"/>
                </a:solidFill>
                <a:latin typeface="Titillium light"/>
              </a:rPr>
              <a:t>Policies</a:t>
            </a:r>
            <a:r>
              <a:rPr lang="it-IT" dirty="0">
                <a:solidFill>
                  <a:srgbClr val="002060"/>
                </a:solidFill>
                <a:latin typeface="Titillium light"/>
              </a:rPr>
              <a:t> in YG</a:t>
            </a:r>
          </a:p>
        </p:txBody>
      </p:sp>
      <p:sp>
        <p:nvSpPr>
          <p:cNvPr id="15" name="TextBox 14"/>
          <p:cNvSpPr txBox="1"/>
          <p:nvPr/>
        </p:nvSpPr>
        <p:spPr>
          <a:xfrm>
            <a:off x="6848901" y="1693035"/>
            <a:ext cx="3391846" cy="369332"/>
          </a:xfrm>
          <a:prstGeom prst="rect">
            <a:avLst/>
          </a:prstGeom>
          <a:noFill/>
        </p:spPr>
        <p:txBody>
          <a:bodyPr wrap="square" rtlCol="0">
            <a:spAutoFit/>
          </a:bodyPr>
          <a:lstStyle/>
          <a:p>
            <a:r>
              <a:rPr lang="it-IT" dirty="0" err="1">
                <a:solidFill>
                  <a:srgbClr val="002060"/>
                </a:solidFill>
                <a:latin typeface="Titillium light"/>
              </a:rPr>
              <a:t>Type</a:t>
            </a:r>
            <a:r>
              <a:rPr lang="it-IT" dirty="0">
                <a:solidFill>
                  <a:srgbClr val="002060"/>
                </a:solidFill>
                <a:latin typeface="Titillium light"/>
              </a:rPr>
              <a:t> of </a:t>
            </a:r>
            <a:r>
              <a:rPr lang="it-IT" dirty="0" err="1">
                <a:solidFill>
                  <a:srgbClr val="002060"/>
                </a:solidFill>
                <a:latin typeface="Titillium light"/>
              </a:rPr>
              <a:t>active</a:t>
            </a:r>
            <a:r>
              <a:rPr lang="it-IT" dirty="0">
                <a:solidFill>
                  <a:srgbClr val="002060"/>
                </a:solidFill>
                <a:latin typeface="Titillium light"/>
              </a:rPr>
              <a:t> policy </a:t>
            </a:r>
            <a:r>
              <a:rPr lang="it-IT" dirty="0" err="1">
                <a:solidFill>
                  <a:srgbClr val="002060"/>
                </a:solidFill>
                <a:latin typeface="Titillium light"/>
              </a:rPr>
              <a:t>offered</a:t>
            </a:r>
            <a:r>
              <a:rPr lang="it-IT" dirty="0">
                <a:solidFill>
                  <a:srgbClr val="002060"/>
                </a:solidFill>
                <a:latin typeface="Titillium light"/>
              </a:rPr>
              <a:t> </a:t>
            </a:r>
          </a:p>
        </p:txBody>
      </p:sp>
      <p:sp>
        <p:nvSpPr>
          <p:cNvPr id="16" name="TextBox 15"/>
          <p:cNvSpPr txBox="1"/>
          <p:nvPr/>
        </p:nvSpPr>
        <p:spPr>
          <a:xfrm>
            <a:off x="4394791" y="5674708"/>
            <a:ext cx="3402418" cy="246221"/>
          </a:xfrm>
          <a:prstGeom prst="rect">
            <a:avLst/>
          </a:prstGeom>
          <a:noFill/>
        </p:spPr>
        <p:txBody>
          <a:bodyPr wrap="square" rtlCol="0">
            <a:spAutoFit/>
          </a:bodyPr>
          <a:lstStyle/>
          <a:p>
            <a:pPr algn="ctr"/>
            <a:r>
              <a:rPr lang="it-IT" sz="900" b="1" dirty="0">
                <a:solidFill>
                  <a:schemeClr val="bg1">
                    <a:lumMod val="50000"/>
                  </a:schemeClr>
                </a:solidFill>
                <a:latin typeface="Titillium light"/>
              </a:rPr>
              <a:t>Data – 5</a:t>
            </a:r>
            <a:r>
              <a:rPr lang="it-IT" sz="1000" b="1" dirty="0">
                <a:solidFill>
                  <a:schemeClr val="bg1">
                    <a:lumMod val="50000"/>
                  </a:schemeClr>
                </a:solidFill>
                <a:latin typeface="Titillium light"/>
              </a:rPr>
              <a:t>th</a:t>
            </a:r>
            <a:r>
              <a:rPr lang="it-IT" sz="900" b="1" dirty="0">
                <a:solidFill>
                  <a:schemeClr val="bg1">
                    <a:lumMod val="50000"/>
                  </a:schemeClr>
                </a:solidFill>
                <a:latin typeface="Titillium light"/>
              </a:rPr>
              <a:t> </a:t>
            </a:r>
            <a:r>
              <a:rPr lang="it-IT" sz="900" b="1" dirty="0" err="1">
                <a:solidFill>
                  <a:schemeClr val="bg1">
                    <a:lumMod val="50000"/>
                  </a:schemeClr>
                </a:solidFill>
                <a:latin typeface="Titillium light"/>
              </a:rPr>
              <a:t>May</a:t>
            </a:r>
            <a:r>
              <a:rPr lang="it-IT" sz="900" b="1" dirty="0">
                <a:solidFill>
                  <a:schemeClr val="bg1">
                    <a:lumMod val="50000"/>
                  </a:schemeClr>
                </a:solidFill>
                <a:latin typeface="Titillium light"/>
              </a:rPr>
              <a:t> 2016</a:t>
            </a:r>
          </a:p>
        </p:txBody>
      </p:sp>
      <p:sp>
        <p:nvSpPr>
          <p:cNvPr id="17" name="Rettangolo 9"/>
          <p:cNvSpPr/>
          <p:nvPr/>
        </p:nvSpPr>
        <p:spPr>
          <a:xfrm>
            <a:off x="1969986" y="6385336"/>
            <a:ext cx="5486184" cy="507831"/>
          </a:xfrm>
          <a:prstGeom prst="rect">
            <a:avLst/>
          </a:prstGeom>
        </p:spPr>
        <p:txBody>
          <a:bodyPr wrap="square">
            <a:spAutoFit/>
          </a:bodyPr>
          <a:lstStyle/>
          <a:p>
            <a:r>
              <a:rPr lang="en-US" sz="900" dirty="0">
                <a:solidFill>
                  <a:srgbClr val="0066CC"/>
                </a:solidFill>
                <a:latin typeface="Titillium semibold"/>
                <a:cs typeface="Titillium semibold"/>
              </a:rPr>
              <a:t>PARES - BENCHMARKING EMPLOYMENT SERVICES’ CONTRIBUTION TO THE IMPLEMENTATION OF THE YOUTH GUARANTEE</a:t>
            </a:r>
            <a:br>
              <a:rPr lang="en-US" sz="900" dirty="0">
                <a:solidFill>
                  <a:srgbClr val="0066CC"/>
                </a:solidFill>
                <a:latin typeface="Titillium semibold"/>
                <a:cs typeface="Titillium semibold"/>
              </a:rPr>
            </a:br>
            <a:endParaRPr lang="en-US" sz="900" dirty="0">
              <a:solidFill>
                <a:srgbClr val="0066CC"/>
              </a:solidFill>
              <a:latin typeface="Titillium semibold"/>
              <a:cs typeface="Titillium semibold"/>
            </a:endParaRPr>
          </a:p>
        </p:txBody>
      </p:sp>
      <p:pic>
        <p:nvPicPr>
          <p:cNvPr id="2" name="Picture 1"/>
          <p:cNvPicPr>
            <a:picLocks noChangeAspect="1"/>
          </p:cNvPicPr>
          <p:nvPr/>
        </p:nvPicPr>
        <p:blipFill>
          <a:blip r:embed="rId5"/>
          <a:stretch>
            <a:fillRect/>
          </a:stretch>
        </p:blipFill>
        <p:spPr>
          <a:xfrm>
            <a:off x="5807240" y="2325023"/>
            <a:ext cx="5216450" cy="3344324"/>
          </a:xfrm>
          <a:prstGeom prst="rect">
            <a:avLst/>
          </a:prstGeom>
        </p:spPr>
      </p:pic>
    </p:spTree>
    <p:extLst>
      <p:ext uri="{BB962C8B-B14F-4D97-AF65-F5344CB8AC3E}">
        <p14:creationId xmlns:p14="http://schemas.microsoft.com/office/powerpoint/2010/main" xmlns="" val="1919678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272</TotalTime>
  <Words>852</Words>
  <Application>Microsoft Office PowerPoint</Application>
  <PresentationFormat>Personalizzato</PresentationFormat>
  <Paragraphs>87</Paragraphs>
  <Slides>7</Slides>
  <Notes>4</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demo demo</dc:creator>
  <cp:lastModifiedBy>NBGrafica</cp:lastModifiedBy>
  <cp:revision>53</cp:revision>
  <dcterms:created xsi:type="dcterms:W3CDTF">2016-02-16T08:29:25Z</dcterms:created>
  <dcterms:modified xsi:type="dcterms:W3CDTF">2016-08-04T11:11:53Z</dcterms:modified>
</cp:coreProperties>
</file>